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8" r:id="rId3"/>
    <p:sldId id="259" r:id="rId4"/>
    <p:sldId id="260" r:id="rId5"/>
    <p:sldId id="261" r:id="rId6"/>
    <p:sldId id="257" r:id="rId7"/>
    <p:sldId id="262" r:id="rId8"/>
    <p:sldId id="263" r:id="rId9"/>
    <p:sldId id="264" r:id="rId10"/>
    <p:sldId id="265" r:id="rId11"/>
    <p:sldId id="269" r:id="rId12"/>
    <p:sldId id="270" r:id="rId13"/>
    <p:sldId id="267" r:id="rId14"/>
    <p:sldId id="268" r:id="rId15"/>
    <p:sldId id="271"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1" d="100"/>
          <a:sy n="71" d="100"/>
        </p:scale>
        <p:origin x="84"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4/18/2019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4/18/2019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url?sa=i&amp;rct=j&amp;q=contour%20drawing&amp;source=images&amp;cd=&amp;docid=cv2qiP3OCYctPM&amp;tbnid=5PKmuTBQeuMJ-M:&amp;ved=0CAUQjRw&amp;url=http://vhsart.wordpress.com/about/art-1/contour-drawing/&amp;ei=1lz_U7iFFsGiyATK1YDIBQ&amp;psig=AFQjCNHJuZUOvA48ay8Vhtr7GFyLMCL1WA&amp;ust=1409330767421358" TargetMode="External"/><Relationship Id="rId7" Type="http://schemas.openxmlformats.org/officeDocument/2006/relationships/hyperlink" Target="http://www.google.com/url?sa=i&amp;rct=j&amp;q=contour%20drawing&amp;source=images&amp;cd=&amp;cad=rja&amp;uact=8&amp;docid=cv2qiP3OCYctPM&amp;tbnid=xCaISJvZce2nWM:&amp;ved=0CAUQjRw&amp;url=http://vhsart.wordpress.com/about/art-1/contour-drawing/&amp;ei=Fl__U5D2EsSVyATWuoIw&amp;psig=AFQjCNFp_eDFzvVzNlHPLXm0Qnn2wiPXzA&amp;ust=1409331314465599"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hoenartinsight.files.wordpress.com/2013/09/handholdingtube.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9C3A-6181-45FB-AFCA-FA5EE6011C72}"/>
              </a:ext>
            </a:extLst>
          </p:cNvPr>
          <p:cNvSpPr>
            <a:spLocks noGrp="1"/>
          </p:cNvSpPr>
          <p:nvPr>
            <p:ph type="ctrTitle"/>
          </p:nvPr>
        </p:nvSpPr>
        <p:spPr/>
        <p:txBody>
          <a:bodyPr/>
          <a:lstStyle/>
          <a:p>
            <a:r>
              <a:rPr lang="en-US" dirty="0"/>
              <a:t>Drawing and observing with charcoal</a:t>
            </a:r>
          </a:p>
        </p:txBody>
      </p:sp>
      <p:sp>
        <p:nvSpPr>
          <p:cNvPr id="3" name="Subtitle 2">
            <a:extLst>
              <a:ext uri="{FF2B5EF4-FFF2-40B4-BE49-F238E27FC236}">
                <a16:creationId xmlns:a16="http://schemas.microsoft.com/office/drawing/2014/main" id="{0982EB9C-2CBB-486E-ABF4-A8AF1AFA48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846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3074" name="Picture 2" descr="http://drawn2life.files.wordpress.com/2012/04/morningdr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
            <a:ext cx="5848350" cy="606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63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GESTURES…</a:t>
            </a:r>
          </a:p>
        </p:txBody>
      </p:sp>
      <p:sp>
        <p:nvSpPr>
          <p:cNvPr id="4" name="Rectangle 3"/>
          <p:cNvSpPr/>
          <p:nvPr/>
        </p:nvSpPr>
        <p:spPr>
          <a:xfrm>
            <a:off x="2340864" y="2271656"/>
            <a:ext cx="7620000" cy="3539430"/>
          </a:xfrm>
          <a:prstGeom prst="rect">
            <a:avLst/>
          </a:prstGeom>
        </p:spPr>
        <p:txBody>
          <a:bodyPr wrap="square">
            <a:spAutoFit/>
          </a:bodyPr>
          <a:lstStyle/>
          <a:p>
            <a:r>
              <a:rPr lang="en-US" sz="3200" dirty="0"/>
              <a:t>Gesture drawing can exist on two levels - </a:t>
            </a:r>
            <a:r>
              <a:rPr lang="en-US" sz="3200" b="1" u="sng" dirty="0"/>
              <a:t>action drawing</a:t>
            </a:r>
            <a:r>
              <a:rPr lang="en-US" sz="3200" dirty="0"/>
              <a:t>, and </a:t>
            </a:r>
            <a:r>
              <a:rPr lang="en-US" sz="3200" b="1" u="sng" dirty="0"/>
              <a:t>gesture drawing</a:t>
            </a:r>
            <a:r>
              <a:rPr lang="en-US" sz="3200" dirty="0"/>
              <a:t>. Both involve the </a:t>
            </a:r>
            <a:r>
              <a:rPr lang="en-US" sz="3200" b="1" i="1" dirty="0"/>
              <a:t>principle of movement</a:t>
            </a:r>
            <a:r>
              <a:rPr lang="en-US" sz="3200" dirty="0"/>
              <a:t>. However, action drawing deals with physical movement; and gesture drawing involves not only physical movement, but a deeper concept of essential identity, as well.</a:t>
            </a:r>
          </a:p>
        </p:txBody>
      </p:sp>
    </p:spTree>
    <p:extLst>
      <p:ext uri="{BB962C8B-B14F-4D97-AF65-F5344CB8AC3E}">
        <p14:creationId xmlns:p14="http://schemas.microsoft.com/office/powerpoint/2010/main" val="223637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2053" y="2153412"/>
            <a:ext cx="8407893" cy="4757929"/>
          </a:xfrm>
        </p:spPr>
        <p:txBody>
          <a:bodyPr/>
          <a:lstStyle/>
          <a:p>
            <a:r>
              <a:rPr lang="en-US" dirty="0"/>
              <a:t>WHEN DRAWING A GESTURE REMEMBER:</a:t>
            </a:r>
          </a:p>
          <a:p>
            <a:pPr lvl="1"/>
            <a:r>
              <a:rPr lang="en-US" b="1" dirty="0"/>
              <a:t>You are NOT capturing what the figure or object looks like, but what it is doing.</a:t>
            </a:r>
          </a:p>
          <a:p>
            <a:pPr marL="365760" lvl="1" indent="0">
              <a:buNone/>
            </a:pPr>
            <a:endParaRPr lang="en-US" b="1" dirty="0"/>
          </a:p>
          <a:p>
            <a:pPr lvl="1"/>
            <a:r>
              <a:rPr lang="en-US" b="1" dirty="0"/>
              <a:t>In action drawing, you need to study the figure very quickly</a:t>
            </a:r>
          </a:p>
          <a:p>
            <a:pPr marL="365760" lvl="1" indent="0">
              <a:buNone/>
            </a:pPr>
            <a:endParaRPr lang="en-US" b="1" dirty="0"/>
          </a:p>
          <a:p>
            <a:pPr lvl="1"/>
            <a:r>
              <a:rPr lang="en-US" b="1" dirty="0"/>
              <a:t>a likeness is not important in this exercise, nor is the exercise meant to result in a finished drawing</a:t>
            </a:r>
          </a:p>
          <a:p>
            <a:pPr lvl="1"/>
            <a:endParaRPr lang="en-US" b="1" dirty="0"/>
          </a:p>
          <a:p>
            <a:pPr lvl="1"/>
            <a:r>
              <a:rPr lang="en-US" b="1" dirty="0"/>
              <a:t>The drawings are quick—30 seconds or less.</a:t>
            </a:r>
          </a:p>
          <a:p>
            <a:pPr lvl="1"/>
            <a:endParaRPr lang="en-US" b="1" dirty="0"/>
          </a:p>
          <a:p>
            <a:pPr lvl="1"/>
            <a:r>
              <a:rPr lang="en-US" b="1" dirty="0"/>
              <a:t>The mark making style is fast, sketchy, has a scribble-like quality</a:t>
            </a:r>
          </a:p>
        </p:txBody>
      </p:sp>
      <p:sp>
        <p:nvSpPr>
          <p:cNvPr id="3" name="Title 2"/>
          <p:cNvSpPr>
            <a:spLocks noGrp="1"/>
          </p:cNvSpPr>
          <p:nvPr>
            <p:ph type="title"/>
          </p:nvPr>
        </p:nvSpPr>
        <p:spPr/>
        <p:txBody>
          <a:bodyPr/>
          <a:lstStyle/>
          <a:p>
            <a:r>
              <a:rPr lang="en-US" dirty="0"/>
              <a:t>GESTURES CONT’D…</a:t>
            </a:r>
          </a:p>
        </p:txBody>
      </p:sp>
    </p:spTree>
    <p:extLst>
      <p:ext uri="{BB962C8B-B14F-4D97-AF65-F5344CB8AC3E}">
        <p14:creationId xmlns:p14="http://schemas.microsoft.com/office/powerpoint/2010/main" val="206447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1" y="2209800"/>
            <a:ext cx="4038601" cy="3946956"/>
          </a:xfrm>
          <a:ln w="25400" cmpd="sng">
            <a:solidFill>
              <a:schemeClr val="tx1"/>
            </a:solidFill>
          </a:ln>
        </p:spPr>
        <p:txBody>
          <a:bodyPr>
            <a:noAutofit/>
          </a:bodyPr>
          <a:lstStyle/>
          <a:p>
            <a:r>
              <a:rPr lang="en-US" sz="3600" b="1" dirty="0"/>
              <a:t>CONTOUR:</a:t>
            </a:r>
          </a:p>
          <a:p>
            <a:pPr lvl="1"/>
            <a:r>
              <a:rPr lang="en-US" sz="2400" dirty="0"/>
              <a:t>Slow, Careful, Painstaking</a:t>
            </a:r>
          </a:p>
          <a:p>
            <a:pPr lvl="1"/>
            <a:r>
              <a:rPr lang="en-US" sz="2400" dirty="0"/>
              <a:t>Structure, Touch Edge</a:t>
            </a:r>
          </a:p>
          <a:p>
            <a:pPr lvl="1"/>
            <a:r>
              <a:rPr lang="en-US" sz="2400" dirty="0"/>
              <a:t>Sensitive, Searching</a:t>
            </a:r>
          </a:p>
          <a:p>
            <a:pPr lvl="1"/>
            <a:r>
              <a:rPr lang="en-US" sz="2400" dirty="0"/>
              <a:t>Following the Form </a:t>
            </a:r>
          </a:p>
          <a:p>
            <a:pPr marL="365760" lvl="1" indent="0">
              <a:buNone/>
            </a:pPr>
            <a:r>
              <a:rPr lang="en-US" sz="2400" dirty="0"/>
              <a:t>(CLIMBING THE MOUNTAIN)</a:t>
            </a:r>
          </a:p>
        </p:txBody>
      </p:sp>
      <p:sp>
        <p:nvSpPr>
          <p:cNvPr id="3" name="Title 2"/>
          <p:cNvSpPr>
            <a:spLocks noGrp="1"/>
          </p:cNvSpPr>
          <p:nvPr>
            <p:ph type="title"/>
          </p:nvPr>
        </p:nvSpPr>
        <p:spPr/>
        <p:txBody>
          <a:bodyPr/>
          <a:lstStyle/>
          <a:p>
            <a:r>
              <a:rPr lang="en-US" dirty="0"/>
              <a:t>CONTOUR VS. GESTURE</a:t>
            </a:r>
          </a:p>
        </p:txBody>
      </p:sp>
      <p:sp>
        <p:nvSpPr>
          <p:cNvPr id="5" name="TextBox 4"/>
          <p:cNvSpPr txBox="1"/>
          <p:nvPr/>
        </p:nvSpPr>
        <p:spPr>
          <a:xfrm>
            <a:off x="6324600" y="2209800"/>
            <a:ext cx="3886200" cy="3231654"/>
          </a:xfrm>
          <a:prstGeom prst="rect">
            <a:avLst/>
          </a:prstGeom>
          <a:noFill/>
          <a:ln w="25400" cmpd="sng">
            <a:solidFill>
              <a:schemeClr val="tx1"/>
            </a:solidFill>
          </a:ln>
        </p:spPr>
        <p:txBody>
          <a:bodyPr wrap="square" rtlCol="0">
            <a:spAutoFit/>
          </a:bodyPr>
          <a:lstStyle/>
          <a:p>
            <a:pPr marL="571500" indent="-571500">
              <a:buClr>
                <a:schemeClr val="accent1"/>
              </a:buClr>
              <a:buFont typeface="Wingdings" panose="05000000000000000000" pitchFamily="2" charset="2"/>
              <a:buChar char="§"/>
            </a:pPr>
            <a:r>
              <a:rPr lang="en-US" sz="3600" b="1" dirty="0">
                <a:solidFill>
                  <a:schemeClr val="tx1">
                    <a:lumMod val="75000"/>
                    <a:lumOff val="25000"/>
                  </a:schemeClr>
                </a:solidFill>
              </a:rPr>
              <a:t>GESTURE:</a:t>
            </a:r>
          </a:p>
          <a:p>
            <a:pPr marL="800100" lvl="1" indent="-342900">
              <a:buClr>
                <a:schemeClr val="accent2"/>
              </a:buClr>
              <a:buFont typeface="Wingdings" panose="05000000000000000000" pitchFamily="2" charset="2"/>
              <a:buChar char="§"/>
            </a:pPr>
            <a:r>
              <a:rPr lang="en-US" sz="2400" dirty="0"/>
              <a:t>Fast, Furious, Intense</a:t>
            </a:r>
          </a:p>
          <a:p>
            <a:pPr marL="800100" lvl="1" indent="-342900">
              <a:buClr>
                <a:schemeClr val="accent2"/>
              </a:buClr>
              <a:buFont typeface="Wingdings" panose="05000000000000000000" pitchFamily="2" charset="2"/>
              <a:buChar char="§"/>
            </a:pPr>
            <a:r>
              <a:rPr lang="en-US" sz="2400" dirty="0"/>
              <a:t>Action, Life, Express</a:t>
            </a:r>
          </a:p>
          <a:p>
            <a:pPr marL="800100" lvl="1" indent="-342900">
              <a:buClr>
                <a:schemeClr val="accent2"/>
              </a:buClr>
              <a:buFont typeface="Wingdings" panose="05000000000000000000" pitchFamily="2" charset="2"/>
              <a:buChar char="§"/>
            </a:pPr>
            <a:r>
              <a:rPr lang="en-US" sz="2400" dirty="0"/>
              <a:t>Entire Movement at once</a:t>
            </a:r>
          </a:p>
          <a:p>
            <a:pPr marL="800100" lvl="1" indent="-342900">
              <a:buClr>
                <a:schemeClr val="accent2"/>
              </a:buClr>
              <a:buFont typeface="Wingdings" panose="05000000000000000000" pitchFamily="2" charset="2"/>
              <a:buChar char="§"/>
            </a:pPr>
            <a:r>
              <a:rPr lang="en-US" sz="2400" dirty="0"/>
              <a:t>Seeing the Whole Pose</a:t>
            </a:r>
          </a:p>
          <a:p>
            <a:pPr lvl="1">
              <a:buClr>
                <a:schemeClr val="accent2"/>
              </a:buClr>
            </a:pPr>
            <a:r>
              <a:rPr lang="en-US" sz="2400" dirty="0"/>
              <a:t>(FLYING OVER THE MOUNTAIN)</a:t>
            </a:r>
          </a:p>
        </p:txBody>
      </p:sp>
    </p:spTree>
    <p:extLst>
      <p:ext uri="{BB962C8B-B14F-4D97-AF65-F5344CB8AC3E}">
        <p14:creationId xmlns:p14="http://schemas.microsoft.com/office/powerpoint/2010/main" val="251458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1136" y="2344352"/>
            <a:ext cx="7729728" cy="2023253"/>
          </a:xfrm>
        </p:spPr>
        <p:txBody>
          <a:bodyPr>
            <a:normAutofit/>
          </a:bodyPr>
          <a:lstStyle/>
          <a:p>
            <a:r>
              <a:rPr lang="en-US" sz="3200" b="1" dirty="0"/>
              <a:t>Correct Observation, Learning to see, Concentration, Learn How to draw by INCESSANTLY drawing!</a:t>
            </a:r>
          </a:p>
          <a:p>
            <a:pPr marL="45720" indent="0">
              <a:buNone/>
            </a:pPr>
            <a:endParaRPr lang="en-US" sz="3200" b="1" dirty="0"/>
          </a:p>
        </p:txBody>
      </p:sp>
      <p:sp>
        <p:nvSpPr>
          <p:cNvPr id="3" name="Title 2"/>
          <p:cNvSpPr>
            <a:spLocks noGrp="1"/>
          </p:cNvSpPr>
          <p:nvPr>
            <p:ph type="title"/>
          </p:nvPr>
        </p:nvSpPr>
        <p:spPr/>
        <p:txBody>
          <a:bodyPr/>
          <a:lstStyle/>
          <a:p>
            <a:r>
              <a:rPr lang="en-US" dirty="0"/>
              <a:t>THEY ARE BOTH….</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192" y="3995397"/>
            <a:ext cx="431074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gesture fi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879" y="3995397"/>
            <a:ext cx="381160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63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ballerina</a:t>
            </a:r>
          </a:p>
        </p:txBody>
      </p:sp>
      <p:sp>
        <p:nvSpPr>
          <p:cNvPr id="11" name="Text Placeholder 10"/>
          <p:cNvSpPr>
            <a:spLocks noGrp="1"/>
          </p:cNvSpPr>
          <p:nvPr>
            <p:ph type="body" sz="half" idx="2"/>
          </p:nvPr>
        </p:nvSpPr>
        <p:spPr/>
        <p:txBody>
          <a:bodyPr/>
          <a:lstStyle/>
          <a:p>
            <a:r>
              <a:rPr lang="en-US" dirty="0"/>
              <a:t>Quick, sketchy, and fluid.</a:t>
            </a:r>
          </a:p>
        </p:txBody>
      </p:sp>
      <p:pic>
        <p:nvPicPr>
          <p:cNvPr id="1028" name="Picture 4" descr="Arabesque Bright copy by balletpainter -  I love gesture art, especially of the human figure in motion and in charcoal or pen &amp; 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89" y="0"/>
            <a:ext cx="46398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esture drawings — inspiration for the October figure exhibit, &quot;Body Language.&quot;">
            <a:extLst>
              <a:ext uri="{FF2B5EF4-FFF2-40B4-BE49-F238E27FC236}">
                <a16:creationId xmlns:a16="http://schemas.microsoft.com/office/drawing/2014/main" id="{52F14404-0D4B-4276-BC05-CCEB9E7F6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301" y="20788"/>
            <a:ext cx="5410200" cy="6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8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6096000" y="0"/>
            <a:ext cx="6102097" cy="6858000"/>
          </a:xfrm>
        </p:spPr>
      </p:sp>
      <p:sp>
        <p:nvSpPr>
          <p:cNvPr id="3" name="Text Placeholder 2"/>
          <p:cNvSpPr>
            <a:spLocks noGrp="1"/>
          </p:cNvSpPr>
          <p:nvPr>
            <p:ph type="body" sz="half" idx="2"/>
          </p:nvPr>
        </p:nvSpPr>
        <p:spPr/>
        <p:txBody>
          <a:bodyPr/>
          <a:lstStyle/>
          <a:p>
            <a:r>
              <a:rPr lang="en-US" dirty="0"/>
              <a:t>Building more of the form.</a:t>
            </a:r>
          </a:p>
          <a:p>
            <a:endParaRPr lang="en-US" dirty="0"/>
          </a:p>
          <a:p>
            <a:endParaRPr lang="en-US" dirty="0"/>
          </a:p>
        </p:txBody>
      </p:sp>
      <p:sp>
        <p:nvSpPr>
          <p:cNvPr id="4" name="Title 3"/>
          <p:cNvSpPr>
            <a:spLocks noGrp="1"/>
          </p:cNvSpPr>
          <p:nvPr>
            <p:ph type="title"/>
          </p:nvPr>
        </p:nvSpPr>
        <p:spPr/>
        <p:txBody>
          <a:bodyPr/>
          <a:lstStyle/>
          <a:p>
            <a:endParaRPr lang="en-US"/>
          </a:p>
        </p:txBody>
      </p:sp>
      <p:pic>
        <p:nvPicPr>
          <p:cNvPr id="3074" name="Picture 2" descr="Gesture Figure Drawing Examples. 1-5 minute poses focusing on the interior and then building the exterior of the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24" y="181535"/>
            <a:ext cx="8141214" cy="649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38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r>
              <a:rPr lang="en-US" dirty="0"/>
              <a:t>Searching for the form.</a:t>
            </a:r>
          </a:p>
        </p:txBody>
      </p:sp>
      <p:sp>
        <p:nvSpPr>
          <p:cNvPr id="4" name="Title 3"/>
          <p:cNvSpPr>
            <a:spLocks noGrp="1"/>
          </p:cNvSpPr>
          <p:nvPr>
            <p:ph type="title"/>
          </p:nvPr>
        </p:nvSpPr>
        <p:spPr/>
        <p:txBody>
          <a:bodyPr/>
          <a:lstStyle/>
          <a:p>
            <a:r>
              <a:rPr lang="en-US" dirty="0"/>
              <a:t>Building on the form</a:t>
            </a:r>
          </a:p>
        </p:txBody>
      </p:sp>
      <p:pic>
        <p:nvPicPr>
          <p:cNvPr id="4098" name="Picture 2" descr="Art 24: Great drawing ideas. Messy-but c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479" y="-44120"/>
            <a:ext cx="4494998" cy="684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06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9" name="Picture 2" descr="Related image">
            <a:extLst>
              <a:ext uri="{FF2B5EF4-FFF2-40B4-BE49-F238E27FC236}">
                <a16:creationId xmlns:a16="http://schemas.microsoft.com/office/drawing/2014/main" id="{617D8508-EF14-4867-85CC-213F1C967E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92" b="23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1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a vinci drawing studies">
            <a:extLst>
              <a:ext uri="{FF2B5EF4-FFF2-40B4-BE49-F238E27FC236}">
                <a16:creationId xmlns:a16="http://schemas.microsoft.com/office/drawing/2014/main" id="{60BE29C6-713B-4C7B-9A83-BD7B6638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22" y="0"/>
            <a:ext cx="47656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a vinci drawing studies">
            <a:extLst>
              <a:ext uri="{FF2B5EF4-FFF2-40B4-BE49-F238E27FC236}">
                <a16:creationId xmlns:a16="http://schemas.microsoft.com/office/drawing/2014/main" id="{CBBA4F7E-C04F-4865-951D-1909BF557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611" y="0"/>
            <a:ext cx="4627469" cy="713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1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479717" y="489204"/>
            <a:ext cx="6891506" cy="1499616"/>
          </a:xfrm>
        </p:spPr>
        <p:txBody>
          <a:bodyPr/>
          <a:lstStyle/>
          <a:p>
            <a:r>
              <a:rPr lang="en-US" dirty="0">
                <a:latin typeface="Cubano" panose="00000500000000000000" pitchFamily="2" charset="0"/>
              </a:rPr>
              <a:t>What is charcoal?</a:t>
            </a:r>
          </a:p>
        </p:txBody>
      </p:sp>
      <p:sp>
        <p:nvSpPr>
          <p:cNvPr id="7" name="Content Placeholder 2"/>
          <p:cNvSpPr txBox="1">
            <a:spLocks/>
          </p:cNvSpPr>
          <p:nvPr/>
        </p:nvSpPr>
        <p:spPr>
          <a:xfrm>
            <a:off x="6304789" y="1988820"/>
            <a:ext cx="4564422" cy="40233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AlexandriaFLF" panose="02000603070000020004" pitchFamily="2" charset="0"/>
              </a:rPr>
              <a:t>Charcoal is a lightweight, black residue, consisting of carbon and any remaining ash, obtained by removing water and other volatile constituents from animal and vegetation substances. Charcoal is usually produced by slow pyrolysis- the heating of wood or other substances in the absence of oxygen (see char and biochar).</a:t>
            </a:r>
          </a:p>
          <a:p>
            <a:endParaRPr lang="en-US" dirty="0"/>
          </a:p>
        </p:txBody>
      </p:sp>
      <p:pic>
        <p:nvPicPr>
          <p:cNvPr id="8" name="Content Placeholder 7"/>
          <p:cNvPicPr>
            <a:picLocks noGrp="1" noChangeAspect="1"/>
          </p:cNvPicPr>
          <p:nvPr>
            <p:ph idx="1"/>
          </p:nvPr>
        </p:nvPicPr>
        <p:blipFill>
          <a:blip r:embed="rId2"/>
          <a:stretch>
            <a:fillRect/>
          </a:stretch>
        </p:blipFill>
        <p:spPr>
          <a:xfrm>
            <a:off x="494172" y="0"/>
            <a:ext cx="5442801" cy="7276318"/>
          </a:xfrm>
        </p:spPr>
      </p:pic>
    </p:spTree>
    <p:extLst>
      <p:ext uri="{BB962C8B-B14F-4D97-AF65-F5344CB8AC3E}">
        <p14:creationId xmlns:p14="http://schemas.microsoft.com/office/powerpoint/2010/main" val="3343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393192"/>
            <a:ext cx="4069080" cy="1499616"/>
          </a:xfrm>
        </p:spPr>
        <p:txBody>
          <a:bodyPr>
            <a:normAutofit/>
          </a:bodyPr>
          <a:lstStyle/>
          <a:p>
            <a:r>
              <a:rPr lang="en-US" dirty="0">
                <a:latin typeface="Couture" panose="020B0804020202020204" pitchFamily="34" charset="0"/>
              </a:rPr>
              <a:t>Vine Charcoal</a:t>
            </a:r>
          </a:p>
        </p:txBody>
      </p:sp>
      <p:pic>
        <p:nvPicPr>
          <p:cNvPr id="5" name="Content Placeholder 4"/>
          <p:cNvPicPr>
            <a:picLocks noGrp="1" noChangeAspect="1"/>
          </p:cNvPicPr>
          <p:nvPr>
            <p:ph idx="1"/>
          </p:nvPr>
        </p:nvPicPr>
        <p:blipFill>
          <a:blip r:embed="rId2"/>
          <a:stretch>
            <a:fillRect/>
          </a:stretch>
        </p:blipFill>
        <p:spPr>
          <a:xfrm>
            <a:off x="4800600" y="0"/>
            <a:ext cx="12417584" cy="6829671"/>
          </a:xfrm>
        </p:spPr>
      </p:pic>
      <p:sp>
        <p:nvSpPr>
          <p:cNvPr id="7" name="Content Placeholder 2"/>
          <p:cNvSpPr txBox="1">
            <a:spLocks/>
          </p:cNvSpPr>
          <p:nvPr/>
        </p:nvSpPr>
        <p:spPr>
          <a:xfrm>
            <a:off x="228600" y="2103120"/>
            <a:ext cx="4187952" cy="402336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200" dirty="0">
                <a:latin typeface="AlexandriaFLF" panose="02000603070000020004" pitchFamily="2" charset="0"/>
              </a:rPr>
              <a:t>This type of charcoal is thinner and much lighter than that of compressed charcoal. It is great for sketching out ideas and gesturing in forms. It Is easily erased and wiped away.</a:t>
            </a:r>
          </a:p>
          <a:p>
            <a:endParaRPr lang="en-US" dirty="0"/>
          </a:p>
        </p:txBody>
      </p:sp>
    </p:spTree>
    <p:extLst>
      <p:ext uri="{BB962C8B-B14F-4D97-AF65-F5344CB8AC3E}">
        <p14:creationId xmlns:p14="http://schemas.microsoft.com/office/powerpoint/2010/main" val="165332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26534" y="717804"/>
            <a:ext cx="4703028" cy="1499616"/>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5400" dirty="0">
                <a:latin typeface="Cubano" panose="00000500000000000000" pitchFamily="2" charset="0"/>
              </a:rPr>
              <a:t>Compressed Charcoal</a:t>
            </a:r>
          </a:p>
        </p:txBody>
      </p:sp>
      <p:sp>
        <p:nvSpPr>
          <p:cNvPr id="7" name="Content Placeholder 9"/>
          <p:cNvSpPr txBox="1">
            <a:spLocks/>
          </p:cNvSpPr>
          <p:nvPr/>
        </p:nvSpPr>
        <p:spPr>
          <a:xfrm>
            <a:off x="6219134" y="2243924"/>
            <a:ext cx="5365968" cy="393192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latin typeface="AlexandriaFLF" panose="02000603070000020004" pitchFamily="2" charset="0"/>
              </a:rPr>
              <a:t>Compressed charcoal is very dark and pigmented. It gives you fantastic dark values and can smudge out to create a wide range of values.</a:t>
            </a:r>
          </a:p>
          <a:p>
            <a:r>
              <a:rPr lang="en-US" sz="3200" dirty="0">
                <a:latin typeface="AlexandriaFLF" panose="02000603070000020004" pitchFamily="2" charset="0"/>
              </a:rPr>
              <a:t>You will also have access to white compressed charcoal.</a:t>
            </a:r>
          </a:p>
        </p:txBody>
      </p:sp>
      <p:pic>
        <p:nvPicPr>
          <p:cNvPr id="8" name="Content Placeholder 7"/>
          <p:cNvPicPr>
            <a:picLocks noGrp="1" noChangeAspect="1"/>
          </p:cNvPicPr>
          <p:nvPr>
            <p:ph idx="1"/>
          </p:nvPr>
        </p:nvPicPr>
        <p:blipFill>
          <a:blip r:embed="rId2"/>
          <a:stretch>
            <a:fillRect/>
          </a:stretch>
        </p:blipFill>
        <p:spPr>
          <a:xfrm rot="16200000">
            <a:off x="-416339" y="860287"/>
            <a:ext cx="6882295" cy="5161721"/>
          </a:xfrm>
        </p:spPr>
      </p:pic>
    </p:spTree>
    <p:extLst>
      <p:ext uri="{BB962C8B-B14F-4D97-AF65-F5344CB8AC3E}">
        <p14:creationId xmlns:p14="http://schemas.microsoft.com/office/powerpoint/2010/main" val="387560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84220"/>
            <a:ext cx="5509259" cy="1225296"/>
          </a:xfrm>
          <a:prstGeom prst="rect">
            <a:avLst/>
          </a:prstGeom>
        </p:spPr>
        <p:txBody>
          <a:bodyP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tx1"/>
                </a:solidFill>
                <a:latin typeface="Cubano" panose="00000500000000000000" pitchFamily="2" charset="0"/>
              </a:rPr>
              <a:t>Charcoal Pencils</a:t>
            </a:r>
          </a:p>
        </p:txBody>
      </p:sp>
      <p:sp>
        <p:nvSpPr>
          <p:cNvPr id="7" name="Content Placeholder 10"/>
          <p:cNvSpPr txBox="1">
            <a:spLocks/>
          </p:cNvSpPr>
          <p:nvPr/>
        </p:nvSpPr>
        <p:spPr>
          <a:xfrm>
            <a:off x="416982" y="2261086"/>
            <a:ext cx="4963401" cy="408670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latin typeface="AlexandriaFLF" panose="02000603070000020004" pitchFamily="2" charset="0"/>
              </a:rPr>
              <a:t>Charcoal pencils come in a range of values and can be used to create beautiful fine details in a charcoal drawing.</a:t>
            </a:r>
          </a:p>
          <a:p>
            <a:r>
              <a:rPr lang="en-US" sz="3200" dirty="0">
                <a:latin typeface="AlexandriaFLF" panose="02000603070000020004" pitchFamily="2" charset="0"/>
              </a:rPr>
              <a:t>For this assignment, you will have access to a black and a white charcoal pencil.</a:t>
            </a:r>
            <a:endParaRPr lang="en-US" sz="2800" dirty="0">
              <a:solidFill>
                <a:srgbClr val="FFFFFF"/>
              </a:solidFill>
              <a:latin typeface="AlexandriaFLF" panose="02000603070000020004" pitchFamily="2" charset="0"/>
            </a:endParaRPr>
          </a:p>
        </p:txBody>
      </p:sp>
      <p:pic>
        <p:nvPicPr>
          <p:cNvPr id="8" name="Content Placeholder 7"/>
          <p:cNvPicPr>
            <a:picLocks noGrp="1" noChangeAspect="1"/>
          </p:cNvPicPr>
          <p:nvPr>
            <p:ph idx="1"/>
          </p:nvPr>
        </p:nvPicPr>
        <p:blipFill>
          <a:blip r:embed="rId2"/>
          <a:stretch>
            <a:fillRect/>
          </a:stretch>
        </p:blipFill>
        <p:spPr>
          <a:xfrm>
            <a:off x="5656640" y="0"/>
            <a:ext cx="6084785" cy="6866844"/>
          </a:xfrm>
        </p:spPr>
      </p:pic>
    </p:spTree>
    <p:extLst>
      <p:ext uri="{BB962C8B-B14F-4D97-AF65-F5344CB8AC3E}">
        <p14:creationId xmlns:p14="http://schemas.microsoft.com/office/powerpoint/2010/main" val="95331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917FD-AD56-4919-BEB1-10BCF6477A1C}"/>
              </a:ext>
            </a:extLst>
          </p:cNvPr>
          <p:cNvSpPr>
            <a:spLocks noGrp="1"/>
          </p:cNvSpPr>
          <p:nvPr>
            <p:ph type="title"/>
          </p:nvPr>
        </p:nvSpPr>
        <p:spPr/>
        <p:txBody>
          <a:bodyPr/>
          <a:lstStyle/>
          <a:p>
            <a:r>
              <a:rPr lang="en-US" dirty="0"/>
              <a:t>Drawing Practice</a:t>
            </a:r>
          </a:p>
        </p:txBody>
      </p:sp>
      <p:sp>
        <p:nvSpPr>
          <p:cNvPr id="5" name="Text Placeholder 4">
            <a:extLst>
              <a:ext uri="{FF2B5EF4-FFF2-40B4-BE49-F238E27FC236}">
                <a16:creationId xmlns:a16="http://schemas.microsoft.com/office/drawing/2014/main" id="{D4D83287-2887-4C04-A5FE-9D95ED34B6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590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194" y="914400"/>
            <a:ext cx="7543800" cy="914400"/>
          </a:xfrm>
        </p:spPr>
        <p:txBody>
          <a:bodyPr/>
          <a:lstStyle/>
          <a:p>
            <a:r>
              <a:rPr lang="en-US" dirty="0">
                <a:latin typeface="Cubano" panose="00000500000000000000" pitchFamily="50" charset="0"/>
              </a:rPr>
              <a:t>Blind Contours</a:t>
            </a:r>
          </a:p>
        </p:txBody>
      </p:sp>
      <p:sp>
        <p:nvSpPr>
          <p:cNvPr id="2" name="Content Placeholder 1"/>
          <p:cNvSpPr>
            <a:spLocks noGrp="1"/>
          </p:cNvSpPr>
          <p:nvPr>
            <p:ph idx="1"/>
          </p:nvPr>
        </p:nvSpPr>
        <p:spPr>
          <a:xfrm>
            <a:off x="6705600" y="2438401"/>
            <a:ext cx="3581400" cy="3657599"/>
          </a:xfrm>
        </p:spPr>
        <p:txBody>
          <a:bodyPr>
            <a:noAutofit/>
          </a:bodyPr>
          <a:lstStyle/>
          <a:p>
            <a:pPr>
              <a:buFont typeface="Arial" panose="020B0604020202020204" pitchFamily="34" charset="0"/>
              <a:buChar char="•"/>
            </a:pPr>
            <a:r>
              <a:rPr lang="en-US" sz="2800" dirty="0">
                <a:latin typeface="Calibri" panose="020F0502020204030204" pitchFamily="34" charset="0"/>
              </a:rPr>
              <a:t>Blind contours are made by looking at your subject 100% of the time and never looking at your paper or lifting your pencil.</a:t>
            </a:r>
          </a:p>
          <a:p>
            <a:pPr>
              <a:buFont typeface="Arial" panose="020B0604020202020204" pitchFamily="34" charset="0"/>
              <a:buChar char="•"/>
            </a:pPr>
            <a:r>
              <a:rPr lang="en-US" sz="2800" dirty="0">
                <a:latin typeface="Calibri" panose="020F0502020204030204" pitchFamily="34" charset="0"/>
              </a:rPr>
              <a:t>The room must be completely silent to ensure everyone is focused.</a:t>
            </a:r>
          </a:p>
        </p:txBody>
      </p:sp>
      <p:pic>
        <p:nvPicPr>
          <p:cNvPr id="1026" name="Picture 2" descr="http://www.learn-to-draw-lessons.com/images/blind-contour-fis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898" y="2438400"/>
            <a:ext cx="467397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8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ubano" panose="00000500000000000000" pitchFamily="50" charset="0"/>
              </a:rPr>
              <a:t>Modified Contours</a:t>
            </a:r>
          </a:p>
        </p:txBody>
      </p:sp>
      <p:sp>
        <p:nvSpPr>
          <p:cNvPr id="2" name="Content Placeholder 1"/>
          <p:cNvSpPr>
            <a:spLocks noGrp="1"/>
          </p:cNvSpPr>
          <p:nvPr>
            <p:ph idx="1"/>
          </p:nvPr>
        </p:nvSpPr>
        <p:spPr>
          <a:xfrm>
            <a:off x="6248400" y="2362201"/>
            <a:ext cx="4191000" cy="3657599"/>
          </a:xfrm>
        </p:spPr>
        <p:txBody>
          <a:bodyPr>
            <a:noAutofit/>
          </a:bodyPr>
          <a:lstStyle/>
          <a:p>
            <a:pPr>
              <a:buFont typeface="Arial" panose="020B0604020202020204" pitchFamily="34" charset="0"/>
              <a:buChar char="•"/>
            </a:pPr>
            <a:r>
              <a:rPr lang="en-US" sz="2400" dirty="0">
                <a:latin typeface="Calibri" panose="020F0502020204030204" pitchFamily="34" charset="0"/>
              </a:rPr>
              <a:t>You may now look at your paper 30% of the time. You should be spending 70% of your time looking at the subject.</a:t>
            </a:r>
          </a:p>
          <a:p>
            <a:pPr>
              <a:buFont typeface="Arial" panose="020B0604020202020204" pitchFamily="34" charset="0"/>
              <a:buChar char="•"/>
            </a:pPr>
            <a:r>
              <a:rPr lang="en-US" sz="2400" dirty="0">
                <a:latin typeface="Calibri" panose="020F0502020204030204" pitchFamily="34" charset="0"/>
              </a:rPr>
              <a:t>You are only looking at your paper to ensure that lines are matching up. </a:t>
            </a:r>
          </a:p>
          <a:p>
            <a:pPr>
              <a:buFont typeface="Arial" panose="020B0604020202020204" pitchFamily="34" charset="0"/>
              <a:buChar char="•"/>
            </a:pPr>
            <a:r>
              <a:rPr lang="en-US" sz="2400" dirty="0">
                <a:latin typeface="Calibri" panose="020F0502020204030204" pitchFamily="34" charset="0"/>
              </a:rPr>
              <a:t>You may now lift your pencil.</a:t>
            </a:r>
          </a:p>
        </p:txBody>
      </p:sp>
      <p:pic>
        <p:nvPicPr>
          <p:cNvPr id="2050" name="Picture 2" descr="https://s-media-cache-ak0.pinimg.com/736x/83/41/a5/8341a51fced508cd62ccd4c2ae4a0d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002" y="2824162"/>
            <a:ext cx="4304997" cy="273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0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789805"/>
            <a:ext cx="7543800" cy="914400"/>
          </a:xfrm>
        </p:spPr>
        <p:txBody>
          <a:bodyPr/>
          <a:lstStyle/>
          <a:p>
            <a:r>
              <a:rPr lang="en-US" dirty="0">
                <a:latin typeface="Cubano" panose="00000500000000000000" pitchFamily="50" charset="0"/>
              </a:rPr>
              <a:t>Examples</a:t>
            </a:r>
          </a:p>
        </p:txBody>
      </p:sp>
      <p:pic>
        <p:nvPicPr>
          <p:cNvPr id="2050" name="Picture 2" descr="Contour drawing of a woman's face showing irregular shapes of shadows defining fe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1"/>
            <a:ext cx="2514600" cy="3943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Ti82NcK3W3fInRGtB02f7XfEIDgz70bCCK6D6TmZcZ0_ETPKz0WA:vhsart.files.wordpress.com/2010/03/sandals-contou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2146359"/>
            <a:ext cx="1552575" cy="21342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ndHoldingTub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1" y="4572000"/>
            <a:ext cx="44481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0.gstatic.com/images?q=tbn:ANd9GcSqkup1g-lhMhUMEfUGgLVBTNq-UbQOfT-e_LHWKpTvG5tjHBJeMg:vhsart.files.wordpress.com/2010/03/sh-contour-line-shoe.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2209801"/>
            <a:ext cx="2819400" cy="207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9862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TotalTime>
  <Words>450</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AlexandriaFLF</vt:lpstr>
      <vt:lpstr>Arial</vt:lpstr>
      <vt:lpstr>Calibri</vt:lpstr>
      <vt:lpstr>Couture</vt:lpstr>
      <vt:lpstr>Cubano</vt:lpstr>
      <vt:lpstr>Gill Sans MT</vt:lpstr>
      <vt:lpstr>Tw Cen MT</vt:lpstr>
      <vt:lpstr>Wingdings</vt:lpstr>
      <vt:lpstr>Parcel</vt:lpstr>
      <vt:lpstr>Drawing and observing with charcoal</vt:lpstr>
      <vt:lpstr>What is charcoal?</vt:lpstr>
      <vt:lpstr>Vine Charcoal</vt:lpstr>
      <vt:lpstr>PowerPoint Presentation</vt:lpstr>
      <vt:lpstr>PowerPoint Presentation</vt:lpstr>
      <vt:lpstr>Drawing Practice</vt:lpstr>
      <vt:lpstr>Blind Contours</vt:lpstr>
      <vt:lpstr>Modified Contours</vt:lpstr>
      <vt:lpstr>Examples</vt:lpstr>
      <vt:lpstr>PowerPoint Presentation</vt:lpstr>
      <vt:lpstr>GESTURES…</vt:lpstr>
      <vt:lpstr>GESTURES CONT’D…</vt:lpstr>
      <vt:lpstr>CONTOUR VS. GESTURE</vt:lpstr>
      <vt:lpstr>THEY ARE BOTH….</vt:lpstr>
      <vt:lpstr>ballerina</vt:lpstr>
      <vt:lpstr>PowerPoint Presentation</vt:lpstr>
      <vt:lpstr>Building on the form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and observing with charcoal</dc:title>
  <dc:creator>Ermer, Chelsea -  FRH</dc:creator>
  <cp:lastModifiedBy>Ermer, Chelsea -  FRH</cp:lastModifiedBy>
  <cp:revision>1</cp:revision>
  <dcterms:created xsi:type="dcterms:W3CDTF">2019-04-18T18:11:06Z</dcterms:created>
  <dcterms:modified xsi:type="dcterms:W3CDTF">2019-04-18T18:13:36Z</dcterms:modified>
</cp:coreProperties>
</file>