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092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C5C396C6-BBE3-4129-8E85-924877283CA0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48829FB-4063-4264-A9AF-94100CDF4931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396C6-BBE3-4129-8E85-924877283CA0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829FB-4063-4264-A9AF-94100CDF49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396C6-BBE3-4129-8E85-924877283CA0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948829FB-4063-4264-A9AF-94100CDF49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396C6-BBE3-4129-8E85-924877283CA0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829FB-4063-4264-A9AF-94100CDF4931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5C396C6-BBE3-4129-8E85-924877283CA0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948829FB-4063-4264-A9AF-94100CDF4931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396C6-BBE3-4129-8E85-924877283CA0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829FB-4063-4264-A9AF-94100CDF493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396C6-BBE3-4129-8E85-924877283CA0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829FB-4063-4264-A9AF-94100CDF4931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396C6-BBE3-4129-8E85-924877283CA0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829FB-4063-4264-A9AF-94100CDF4931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396C6-BBE3-4129-8E85-924877283CA0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829FB-4063-4264-A9AF-94100CDF49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396C6-BBE3-4129-8E85-924877283CA0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48829FB-4063-4264-A9AF-94100CDF4931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396C6-BBE3-4129-8E85-924877283CA0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829FB-4063-4264-A9AF-94100CDF4931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C5C396C6-BBE3-4129-8E85-924877283CA0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948829FB-4063-4264-A9AF-94100CDF493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CAPTURING THE ESSENCE OF YOUR SUBJECT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GESTURE DRAWING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05924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2209800"/>
            <a:ext cx="4038601" cy="3946956"/>
          </a:xfrm>
          <a:ln w="25400" cmpd="sng"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en-US" sz="3600" b="1" dirty="0" smtClean="0"/>
              <a:t>CONTOUR:</a:t>
            </a:r>
          </a:p>
          <a:p>
            <a:pPr lvl="1"/>
            <a:r>
              <a:rPr lang="en-US" sz="2400" dirty="0" smtClean="0"/>
              <a:t>Slow, Careful, Painstaking</a:t>
            </a:r>
          </a:p>
          <a:p>
            <a:pPr lvl="1"/>
            <a:r>
              <a:rPr lang="en-US" sz="2400" dirty="0" smtClean="0"/>
              <a:t>Structure, Touch Edge</a:t>
            </a:r>
          </a:p>
          <a:p>
            <a:pPr lvl="1"/>
            <a:r>
              <a:rPr lang="en-US" sz="2400" dirty="0" smtClean="0"/>
              <a:t>Sensitive, Searching</a:t>
            </a:r>
          </a:p>
          <a:p>
            <a:pPr lvl="1"/>
            <a:r>
              <a:rPr lang="en-US" sz="2400" dirty="0" smtClean="0"/>
              <a:t>Following the Form </a:t>
            </a:r>
          </a:p>
          <a:p>
            <a:pPr marL="365760" lvl="1" indent="0">
              <a:buNone/>
            </a:pPr>
            <a:r>
              <a:rPr lang="en-US" sz="2400" dirty="0" smtClean="0"/>
              <a:t>(CLIMBING THE MOUNTAIN)</a:t>
            </a:r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CONTOUR VS. GESTURE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800600" y="2209800"/>
            <a:ext cx="3886200" cy="3970318"/>
          </a:xfrm>
          <a:prstGeom prst="rect">
            <a:avLst/>
          </a:prstGeom>
          <a:noFill/>
          <a:ln w="25400" cmpd="sng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571500" indent="-571500"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en-US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GESTURE:</a:t>
            </a:r>
          </a:p>
          <a:p>
            <a:pPr marL="800100" lvl="1" indent="-342900"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sz="2400" dirty="0" smtClean="0"/>
              <a:t>Fast, Furious, Intense</a:t>
            </a:r>
          </a:p>
          <a:p>
            <a:pPr marL="800100" lvl="1" indent="-342900"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sz="2400" dirty="0" smtClean="0"/>
              <a:t>Action, Life, Express</a:t>
            </a:r>
          </a:p>
          <a:p>
            <a:pPr marL="800100" lvl="1" indent="-342900"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sz="2400" dirty="0" smtClean="0"/>
              <a:t>Entire Movement at once</a:t>
            </a:r>
          </a:p>
          <a:p>
            <a:pPr marL="800100" lvl="1" indent="-342900"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sz="2400" dirty="0" smtClean="0"/>
              <a:t>Seeing the Whole Pose</a:t>
            </a:r>
          </a:p>
          <a:p>
            <a:pPr lvl="1">
              <a:buClr>
                <a:schemeClr val="accent2"/>
              </a:buClr>
            </a:pPr>
            <a:r>
              <a:rPr lang="en-US" sz="2400" dirty="0" smtClean="0"/>
              <a:t>(FLYING OVER THE MOUNTAIN)</a:t>
            </a:r>
          </a:p>
        </p:txBody>
      </p:sp>
    </p:spTree>
    <p:extLst>
      <p:ext uri="{BB962C8B-B14F-4D97-AF65-F5344CB8AC3E}">
        <p14:creationId xmlns:p14="http://schemas.microsoft.com/office/powerpoint/2010/main" val="25145828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Correct Observation, Learning to see, Concentration, Learn How to draw by INCESSANTLY drawing!</a:t>
            </a:r>
          </a:p>
          <a:p>
            <a:pPr marL="45720" indent="0">
              <a:buNone/>
            </a:pPr>
            <a:endParaRPr lang="en-US" sz="3200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THEY ARE BOTH….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257" y="3505200"/>
            <a:ext cx="4310743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 descr="gesture fig 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3505200"/>
            <a:ext cx="3811602" cy="2514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746306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smtClean="0"/>
              <a:t>GESTURES…</a:t>
            </a:r>
            <a:endParaRPr lang="en-US" sz="4000" b="1" dirty="0"/>
          </a:p>
        </p:txBody>
      </p:sp>
      <p:sp>
        <p:nvSpPr>
          <p:cNvPr id="4" name="Rectangle 3"/>
          <p:cNvSpPr/>
          <p:nvPr/>
        </p:nvSpPr>
        <p:spPr>
          <a:xfrm>
            <a:off x="914400" y="1981200"/>
            <a:ext cx="762000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/>
              <a:t>Gesture drawing can exist on two levels - </a:t>
            </a:r>
            <a:r>
              <a:rPr lang="en-US" sz="3200" b="1" u="sng" dirty="0"/>
              <a:t>action drawing</a:t>
            </a:r>
            <a:r>
              <a:rPr lang="en-US" sz="3200" dirty="0"/>
              <a:t>, and </a:t>
            </a:r>
            <a:r>
              <a:rPr lang="en-US" sz="3200" b="1" u="sng" dirty="0"/>
              <a:t>gesture drawing</a:t>
            </a:r>
            <a:r>
              <a:rPr lang="en-US" sz="3200" dirty="0"/>
              <a:t>. Both involve the </a:t>
            </a:r>
            <a:r>
              <a:rPr lang="en-US" sz="3200" b="1" i="1" dirty="0"/>
              <a:t>principle of movement</a:t>
            </a:r>
            <a:r>
              <a:rPr lang="en-US" sz="3200" dirty="0"/>
              <a:t>. However, action drawing deals with physical movement; and gesture drawing involves not only physical movement, but a deeper concept of essential identity, as </a:t>
            </a:r>
            <a:r>
              <a:rPr lang="en-US" sz="3200" dirty="0" smtClean="0"/>
              <a:t>well.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2363742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0999" y="1719070"/>
            <a:ext cx="8407893" cy="4757929"/>
          </a:xfrm>
        </p:spPr>
        <p:txBody>
          <a:bodyPr/>
          <a:lstStyle/>
          <a:p>
            <a:r>
              <a:rPr lang="en-US" dirty="0" smtClean="0"/>
              <a:t>WHEN DRAWING A GESTURE REMEMBER:</a:t>
            </a:r>
          </a:p>
          <a:p>
            <a:pPr lvl="1"/>
            <a:r>
              <a:rPr lang="en-US" b="1" dirty="0"/>
              <a:t>You are </a:t>
            </a:r>
            <a:r>
              <a:rPr lang="en-US" b="1" dirty="0" smtClean="0"/>
              <a:t>NOT </a:t>
            </a:r>
            <a:r>
              <a:rPr lang="en-US" b="1" dirty="0"/>
              <a:t>capturing what the figure or object looks like, but what it is </a:t>
            </a:r>
            <a:r>
              <a:rPr lang="en-US" b="1" dirty="0" smtClean="0"/>
              <a:t>doing.</a:t>
            </a:r>
          </a:p>
          <a:p>
            <a:pPr marL="365760" lvl="1" indent="0">
              <a:buNone/>
            </a:pPr>
            <a:endParaRPr lang="en-US" b="1" dirty="0" smtClean="0"/>
          </a:p>
          <a:p>
            <a:pPr lvl="1"/>
            <a:r>
              <a:rPr lang="en-US" b="1" dirty="0" smtClean="0"/>
              <a:t>In </a:t>
            </a:r>
            <a:r>
              <a:rPr lang="en-US" b="1" dirty="0"/>
              <a:t>action drawing, you need to study the figure </a:t>
            </a:r>
            <a:r>
              <a:rPr lang="en-US" b="1" dirty="0" smtClean="0"/>
              <a:t>very quickly</a:t>
            </a:r>
          </a:p>
          <a:p>
            <a:pPr marL="365760" lvl="1" indent="0">
              <a:buNone/>
            </a:pPr>
            <a:endParaRPr lang="en-US" b="1" dirty="0" smtClean="0"/>
          </a:p>
          <a:p>
            <a:pPr lvl="1"/>
            <a:r>
              <a:rPr lang="en-US" b="1" dirty="0"/>
              <a:t>a likeness </a:t>
            </a:r>
            <a:r>
              <a:rPr lang="en-US" b="1" dirty="0" smtClean="0"/>
              <a:t>is not </a:t>
            </a:r>
            <a:r>
              <a:rPr lang="en-US" b="1" dirty="0"/>
              <a:t>important in this exercise, nor is the exercise meant to result in a finished </a:t>
            </a:r>
            <a:r>
              <a:rPr lang="en-US" b="1" dirty="0" smtClean="0"/>
              <a:t>drawing</a:t>
            </a:r>
          </a:p>
          <a:p>
            <a:pPr lvl="1"/>
            <a:endParaRPr lang="en-US" b="1" dirty="0"/>
          </a:p>
          <a:p>
            <a:pPr lvl="1"/>
            <a:r>
              <a:rPr lang="en-US" b="1" dirty="0" smtClean="0"/>
              <a:t>The drawings are quick—30 seconds or less.</a:t>
            </a:r>
          </a:p>
          <a:p>
            <a:pPr lvl="1"/>
            <a:endParaRPr lang="en-US" b="1" dirty="0"/>
          </a:p>
          <a:p>
            <a:pPr lvl="1"/>
            <a:r>
              <a:rPr lang="en-US" b="1" dirty="0" smtClean="0"/>
              <a:t>The mark making style is fast, sketchy, has a scribble-like quality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GESTURES CONT’D…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44725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ballerina</a:t>
            </a:r>
            <a:endParaRPr lang="en-US" dirty="0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/>
      </p:sp>
      <p:sp>
        <p:nvSpPr>
          <p:cNvPr id="11" name="Text Placeholder 10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 smtClean="0"/>
              <a:t>Quick, sketchy, and fluid.</a:t>
            </a:r>
            <a:endParaRPr lang="en-US" dirty="0"/>
          </a:p>
        </p:txBody>
      </p:sp>
      <p:pic>
        <p:nvPicPr>
          <p:cNvPr id="1028" name="Picture 4" descr="Arabesque Bright copy by balletpainter -  I love gesture art, especially of the human figure in motion and in charcoal or pen &amp; ink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0886"/>
            <a:ext cx="4639865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018830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/>
          <p:cNvSpPr>
            <a:spLocks noGrp="1"/>
          </p:cNvSpPr>
          <p:nvPr>
            <p:ph type="pic" idx="1"/>
          </p:nvPr>
        </p:nvSpPr>
        <p:spPr/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 smtClean="0"/>
              <a:t>Remember you are not trying to capture the details or the likeness of the person, but the ESSENCE of their movement.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50" name="Picture 2" descr="Gesture drawings — inspiration for the October figure exhibit, &quot;Body Language.&quot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76200"/>
            <a:ext cx="5410200" cy="6816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364927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/>
          <p:cNvSpPr>
            <a:spLocks noGrp="1"/>
          </p:cNvSpPr>
          <p:nvPr>
            <p:ph type="pic" idx="1"/>
          </p:nvPr>
        </p:nvSpPr>
        <p:spPr/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 smtClean="0"/>
              <a:t>Building more of the form.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 descr="Gesture Figure Drawing Examples. 1-5 minute poses focusing on the interior and then building the exterior of the form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685800"/>
            <a:ext cx="6877050" cy="548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053801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/>
          <p:cNvSpPr>
            <a:spLocks noGrp="1"/>
          </p:cNvSpPr>
          <p:nvPr>
            <p:ph type="pic" idx="1"/>
          </p:nvPr>
        </p:nvSpPr>
        <p:spPr/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 smtClean="0"/>
              <a:t>Searching for the form.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 descr="Art 24: Great drawing ideas. Messy-but coo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-108857"/>
            <a:ext cx="4876800" cy="74265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6406254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rid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Grid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44</TotalTime>
  <Words>256</Words>
  <Application>Microsoft Office PowerPoint</Application>
  <PresentationFormat>On-screen Show (4:3)</PresentationFormat>
  <Paragraphs>35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Century Gothic</vt:lpstr>
      <vt:lpstr>Wingdings</vt:lpstr>
      <vt:lpstr>Wingdings 2</vt:lpstr>
      <vt:lpstr>Grid</vt:lpstr>
      <vt:lpstr>GESTURE DRAWING</vt:lpstr>
      <vt:lpstr>CONTOUR VS. GESTURE</vt:lpstr>
      <vt:lpstr>THEY ARE BOTH….</vt:lpstr>
      <vt:lpstr>GESTURES…</vt:lpstr>
      <vt:lpstr>GESTURES CONT’D…</vt:lpstr>
      <vt:lpstr>ballerina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GESTURE DRAWING</dc:title>
  <dc:creator>m</dc:creator>
  <cp:lastModifiedBy>Ermer, Chelsea -  FRH</cp:lastModifiedBy>
  <cp:revision>10</cp:revision>
  <dcterms:created xsi:type="dcterms:W3CDTF">2014-09-08T20:33:42Z</dcterms:created>
  <dcterms:modified xsi:type="dcterms:W3CDTF">2015-09-14T15:14:40Z</dcterms:modified>
</cp:coreProperties>
</file>