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2" r:id="rId9"/>
    <p:sldId id="263" r:id="rId10"/>
    <p:sldId id="267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tx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chemeClr val="bg2">
              <a:lumMod val="60000"/>
              <a:lumOff val="40000"/>
              <a:alpha val="15000"/>
            </a:schemeClr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2063C-BFDC-45CD-BC4C-2EA30767B4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Greek black figure pottery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F5028-FFFC-43CC-ADB1-965AA591AC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31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61647-92C5-478D-B0BB-C66BE7CCFC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Archaic period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5FD377A-C6BA-4BCB-BAA9-F1357F4BA5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48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result for francois vase">
            <a:extLst>
              <a:ext uri="{FF2B5EF4-FFF2-40B4-BE49-F238E27FC236}">
                <a16:creationId xmlns:a16="http://schemas.microsoft.com/office/drawing/2014/main" id="{D5270BB6-4E68-492D-BBA7-4F4A359C5E9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988"/>
          <a:stretch/>
        </p:blipFill>
        <p:spPr bwMode="auto">
          <a:xfrm>
            <a:off x="20" y="3429001"/>
            <a:ext cx="5315041" cy="3429000"/>
          </a:xfrm>
          <a:prstGeom prst="rect">
            <a:avLst/>
          </a:prstGeom>
          <a:noFill/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BDE16CE-B6A1-4C66-B8A1-F819B62E2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5061" y="-2"/>
            <a:ext cx="6876939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C1845-B1E6-421D-ABB2-255768A34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9732" y="1290025"/>
            <a:ext cx="5291327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Francois Vase</a:t>
            </a:r>
          </a:p>
        </p:txBody>
      </p:sp>
      <p:pic>
        <p:nvPicPr>
          <p:cNvPr id="7170" name="Picture 2" descr="Image result for detail of centauromachy">
            <a:extLst>
              <a:ext uri="{FF2B5EF4-FFF2-40B4-BE49-F238E27FC236}">
                <a16:creationId xmlns:a16="http://schemas.microsoft.com/office/drawing/2014/main" id="{9996E286-DEFE-48F5-9D67-430612F541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5" r="2257" b="2"/>
          <a:stretch/>
        </p:blipFill>
        <p:spPr bwMode="auto">
          <a:xfrm>
            <a:off x="20" y="-2"/>
            <a:ext cx="5315041" cy="3429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5FB99-DE16-449B-B989-2ED8EDCC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9732" y="2858703"/>
            <a:ext cx="5285791" cy="30425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- In the archaic period the paintings got more detailed and began depicting scenes from many different myths.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- This vase has more than 200 mythological figures.</a:t>
            </a:r>
          </a:p>
          <a:p>
            <a:r>
              <a:rPr lang="en-US" sz="2400" dirty="0">
                <a:solidFill>
                  <a:schemeClr val="bg1"/>
                </a:solidFill>
              </a:rPr>
              <a:t>- It is signed by the artist and the potter, and has written labels all over it.</a:t>
            </a:r>
          </a:p>
        </p:txBody>
      </p:sp>
    </p:spTree>
    <p:extLst>
      <p:ext uri="{BB962C8B-B14F-4D97-AF65-F5344CB8AC3E}">
        <p14:creationId xmlns:p14="http://schemas.microsoft.com/office/powerpoint/2010/main" val="1896485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A33E8-F91C-4849-894E-51F000F22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 dirty="0" err="1"/>
              <a:t>Exekais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520B-47CF-4E76-B8E9-EA634C95B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1" y="2640692"/>
            <a:ext cx="4338083" cy="3255252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err="1"/>
              <a:t>Exekais</a:t>
            </a:r>
            <a:r>
              <a:rPr lang="en-US" sz="2000" dirty="0"/>
              <a:t> was the acknowledged master of black figure painting.</a:t>
            </a:r>
          </a:p>
          <a:p>
            <a:r>
              <a:rPr lang="en-US" sz="2000" dirty="0"/>
              <a:t>His works were widely exported and often copied. </a:t>
            </a:r>
          </a:p>
          <a:p>
            <a:r>
              <a:rPr lang="en-US" sz="2000" dirty="0"/>
              <a:t>His works are not divided into horizontal bands but instead prominently display one scene.</a:t>
            </a:r>
          </a:p>
          <a:p>
            <a:pPr lvl="1"/>
            <a:r>
              <a:rPr lang="en-US" sz="1800" dirty="0"/>
              <a:t>His work is known for the amount of detail he put into the paintings.</a:t>
            </a:r>
          </a:p>
          <a:p>
            <a:r>
              <a:rPr lang="en-US" sz="2000" dirty="0"/>
              <a:t>Achilles and Ajax playing dice.</a:t>
            </a:r>
          </a:p>
          <a:p>
            <a:endParaRPr lang="en-US" sz="1600" dirty="0"/>
          </a:p>
        </p:txBody>
      </p:sp>
      <p:pic>
        <p:nvPicPr>
          <p:cNvPr id="8194" name="Picture 2" descr="Image result for achilles and ajax">
            <a:extLst>
              <a:ext uri="{FF2B5EF4-FFF2-40B4-BE49-F238E27FC236}">
                <a16:creationId xmlns:a16="http://schemas.microsoft.com/office/drawing/2014/main" id="{EE591BAF-D434-473E-8207-7E86A64FC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8" r="3128" b="2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E5E6-C007-4ECE-B7F2-664B3898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 dirty="0" err="1"/>
              <a:t>Euphronios</a:t>
            </a:r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D88D6-F73B-4B23-A0F7-FC3294073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99" y="2222203"/>
            <a:ext cx="3604437" cy="4274288"/>
          </a:xfrm>
        </p:spPr>
        <p:txBody>
          <a:bodyPr>
            <a:noAutofit/>
          </a:bodyPr>
          <a:lstStyle/>
          <a:p>
            <a:r>
              <a:rPr lang="en-US" sz="2000" dirty="0" err="1"/>
              <a:t>Euphronios</a:t>
            </a:r>
            <a:r>
              <a:rPr lang="en-US" sz="2000" dirty="0"/>
              <a:t> was another well known black figure painter. </a:t>
            </a:r>
          </a:p>
          <a:p>
            <a:r>
              <a:rPr lang="en-US" sz="2000" dirty="0"/>
              <a:t>His paintings begun to have more movement in the scenes.</a:t>
            </a:r>
          </a:p>
          <a:p>
            <a:r>
              <a:rPr lang="en-US" sz="2000" dirty="0"/>
              <a:t>He also used diluted glazes to a variation of values.</a:t>
            </a:r>
          </a:p>
          <a:p>
            <a:r>
              <a:rPr lang="en-US" sz="2000" dirty="0"/>
              <a:t>Herakles wrestling </a:t>
            </a:r>
            <a:r>
              <a:rPr lang="en-US" sz="2000" dirty="0" err="1"/>
              <a:t>Antaios</a:t>
            </a:r>
            <a:r>
              <a:rPr lang="en-US" sz="2000" dirty="0"/>
              <a:t>.</a:t>
            </a:r>
          </a:p>
          <a:p>
            <a:pPr lvl="1"/>
            <a:r>
              <a:rPr lang="en-US" sz="2000" dirty="0" err="1"/>
              <a:t>Antonios</a:t>
            </a:r>
            <a:r>
              <a:rPr lang="en-US" sz="2000" dirty="0"/>
              <a:t> was a giant who gained his power from the Earth. To defeat him Herakles had to defeat him wile his body was fully off the ground.</a:t>
            </a:r>
          </a:p>
        </p:txBody>
      </p:sp>
      <p:pic>
        <p:nvPicPr>
          <p:cNvPr id="9218" name="Picture 2" descr="Image result for herakles wrestling antaios">
            <a:extLst>
              <a:ext uri="{FF2B5EF4-FFF2-40B4-BE49-F238E27FC236}">
                <a16:creationId xmlns:a16="http://schemas.microsoft.com/office/drawing/2014/main" id="{EAE98B11-8C2B-4BAE-9999-C591EB4AA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1" r="14169" b="1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21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321A49AB-5AEC-41A0-AC8D-A38408F83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2" descr="Image result for the first olympics">
            <a:extLst>
              <a:ext uri="{FF2B5EF4-FFF2-40B4-BE49-F238E27FC236}">
                <a16:creationId xmlns:a16="http://schemas.microsoft.com/office/drawing/2014/main" id="{101AD091-0D75-4BDA-9D03-34F80597D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" r="16314" b="-1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383C27-853C-4C00-B855-9936C966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968" y="2834640"/>
            <a:ext cx="5928360" cy="1188720"/>
          </a:xfrm>
          <a:solidFill>
            <a:schemeClr val="bg1">
              <a:alpha val="60000"/>
            </a:schemeClr>
          </a:solidFill>
        </p:spPr>
        <p:txBody>
          <a:bodyPr vert="horz" lIns="182880" tIns="182880" rIns="182880" bIns="182880" rtlCol="0">
            <a:normAutofit/>
          </a:bodyPr>
          <a:lstStyle/>
          <a:p>
            <a:r>
              <a:rPr lang="en-US" dirty="0"/>
              <a:t>The first Olympics</a:t>
            </a:r>
          </a:p>
        </p:txBody>
      </p:sp>
      <p:sp>
        <p:nvSpPr>
          <p:cNvPr id="1034" name="Content Placeholder 1033">
            <a:extLst>
              <a:ext uri="{FF2B5EF4-FFF2-40B4-BE49-F238E27FC236}">
                <a16:creationId xmlns:a16="http://schemas.microsoft.com/office/drawing/2014/main" id="{A3A9431E-3DA0-4765-8F6F-6B18410EB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973600"/>
            <a:ext cx="3374136" cy="4924280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- “A sound mind in a sound body.”</a:t>
            </a:r>
          </a:p>
          <a:p>
            <a:r>
              <a:rPr lang="en-US" sz="3200" dirty="0">
                <a:solidFill>
                  <a:schemeClr val="bg1"/>
                </a:solidFill>
              </a:rPr>
              <a:t>- The Greeks valued a balance of intellectual and physical discipline.</a:t>
            </a:r>
          </a:p>
        </p:txBody>
      </p:sp>
    </p:spTree>
    <p:extLst>
      <p:ext uri="{BB962C8B-B14F-4D97-AF65-F5344CB8AC3E}">
        <p14:creationId xmlns:p14="http://schemas.microsoft.com/office/powerpoint/2010/main" val="4032844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E5300-18A3-4127-909E-AAC2FDF57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0" y="978776"/>
            <a:ext cx="3044953" cy="1174991"/>
          </a:xfrm>
        </p:spPr>
        <p:txBody>
          <a:bodyPr>
            <a:normAutofit/>
          </a:bodyPr>
          <a:lstStyle/>
          <a:p>
            <a:r>
              <a:rPr lang="en-US" sz="2000" dirty="0"/>
              <a:t>Democracy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EE74C-1B22-4F63-B011-FE5F1081F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2640692"/>
            <a:ext cx="3670851" cy="3255252"/>
          </a:xfrm>
        </p:spPr>
        <p:txBody>
          <a:bodyPr>
            <a:noAutofit/>
          </a:bodyPr>
          <a:lstStyle/>
          <a:p>
            <a:r>
              <a:rPr lang="en-US" sz="2400" dirty="0"/>
              <a:t>Rule by the people.</a:t>
            </a:r>
          </a:p>
          <a:p>
            <a:r>
              <a:rPr lang="en-US" sz="2400" dirty="0"/>
              <a:t>Still was not ideal, mostly run by rich white men. </a:t>
            </a:r>
          </a:p>
          <a:p>
            <a:r>
              <a:rPr lang="en-US" sz="2400" dirty="0"/>
              <a:t>Women were absolutely not considered equals and slavery was an accepted and almost celebrated concept.</a:t>
            </a:r>
          </a:p>
        </p:txBody>
      </p:sp>
      <p:pic>
        <p:nvPicPr>
          <p:cNvPr id="2050" name="Picture 2" descr="Image result for ancient greek democracy">
            <a:extLst>
              <a:ext uri="{FF2B5EF4-FFF2-40B4-BE49-F238E27FC236}">
                <a16:creationId xmlns:a16="http://schemas.microsoft.com/office/drawing/2014/main" id="{74FA16FB-FC74-4FC9-9150-CE3943A97C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44" b="-2"/>
          <a:stretch/>
        </p:blipFill>
        <p:spPr bwMode="auto">
          <a:xfrm>
            <a:off x="4654296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324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689647D-28FA-46C4-95F8-8C8C9865D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99A45B-661E-47EB-8F82-279CAC4D4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2542604"/>
            <a:ext cx="8686800" cy="1772793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vert="horz" wrap="square" lIns="182880" tIns="182880" rIns="182880" bIns="182880" rtlCol="0" anchor="ctr">
            <a:normAutofit/>
          </a:bodyPr>
          <a:lstStyle/>
          <a:p>
            <a:r>
              <a:rPr lang="en-US" sz="4800" dirty="0">
                <a:solidFill>
                  <a:srgbClr val="262626"/>
                </a:solidFill>
              </a:rPr>
              <a:t>Geometric Art</a:t>
            </a:r>
          </a:p>
        </p:txBody>
      </p:sp>
    </p:spTree>
    <p:extLst>
      <p:ext uri="{BB962C8B-B14F-4D97-AF65-F5344CB8AC3E}">
        <p14:creationId xmlns:p14="http://schemas.microsoft.com/office/powerpoint/2010/main" val="2081366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41B0-2A47-4CFF-8205-EFC1E5F8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/>
              <a:t>Greek black figure pottery</a:t>
            </a:r>
          </a:p>
        </p:txBody>
      </p:sp>
      <p:pic>
        <p:nvPicPr>
          <p:cNvPr id="10242" name="Picture 2" descr="Related image">
            <a:extLst>
              <a:ext uri="{FF2B5EF4-FFF2-40B4-BE49-F238E27FC236}">
                <a16:creationId xmlns:a16="http://schemas.microsoft.com/office/drawing/2014/main" id="{56A77ADD-8C74-48C9-8855-4F5E9A0970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" r="2809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F8D9F-6880-4D9A-B488-246246536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sz="2000" dirty="0"/>
              <a:t>The Greeks perfected the practice of black figure painting. </a:t>
            </a:r>
          </a:p>
          <a:p>
            <a:r>
              <a:rPr lang="en-US" sz="2000" dirty="0"/>
              <a:t>They used a finely sifted clay that turned velvety black in the firing process.</a:t>
            </a:r>
          </a:p>
          <a:p>
            <a:r>
              <a:rPr lang="en-US" sz="2000" dirty="0"/>
              <a:t>They would paint a solid black figure and then scratch back details into the black “glaze”. </a:t>
            </a:r>
          </a:p>
          <a:p>
            <a:r>
              <a:rPr lang="en-US" sz="2000" dirty="0"/>
              <a:t>This technique was very graphic and bold. It was extremely popular in trading. </a:t>
            </a:r>
          </a:p>
        </p:txBody>
      </p:sp>
    </p:spTree>
    <p:extLst>
      <p:ext uri="{BB962C8B-B14F-4D97-AF65-F5344CB8AC3E}">
        <p14:creationId xmlns:p14="http://schemas.microsoft.com/office/powerpoint/2010/main" val="124600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12AA-C2B4-411A-BC2F-A4A929555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Geometric Krater</a:t>
            </a:r>
          </a:p>
        </p:txBody>
      </p:sp>
      <p:pic>
        <p:nvPicPr>
          <p:cNvPr id="3074" name="Picture 2" descr="Image result for geometric krater">
            <a:extLst>
              <a:ext uri="{FF2B5EF4-FFF2-40B4-BE49-F238E27FC236}">
                <a16:creationId xmlns:a16="http://schemas.microsoft.com/office/drawing/2014/main" id="{73CBDFA1-B6D3-40EE-BEC8-3718A3CD3A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1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B8209-6573-49B8-85E5-E6E4AF2C5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574387"/>
            <a:ext cx="5925310" cy="3967089"/>
          </a:xfrm>
        </p:spPr>
        <p:txBody>
          <a:bodyPr>
            <a:normAutofit/>
          </a:bodyPr>
          <a:lstStyle/>
          <a:p>
            <a:r>
              <a:rPr lang="en-US" sz="2000" dirty="0"/>
              <a:t>Marked the grave of a man who died in 740 BCE.</a:t>
            </a:r>
          </a:p>
          <a:p>
            <a:pPr lvl="1"/>
            <a:r>
              <a:rPr lang="en-US" sz="2000" dirty="0"/>
              <a:t>It is open on the top and bottom, possibly for visitors to pour libations in honor of the dead.</a:t>
            </a:r>
          </a:p>
          <a:p>
            <a:r>
              <a:rPr lang="en-US" sz="2000" dirty="0"/>
              <a:t>A little over 3 feet tall. </a:t>
            </a:r>
          </a:p>
          <a:p>
            <a:r>
              <a:rPr lang="en-US" sz="2000" dirty="0"/>
              <a:t>Much of the krater is covered in precisely painted abstract angular motifs in horizontal bands.</a:t>
            </a:r>
          </a:p>
          <a:p>
            <a:r>
              <a:rPr lang="en-US" sz="2000" dirty="0"/>
              <a:t>Most early Greek painters painter’s decorated vases exclusively with abstract motifs.</a:t>
            </a:r>
          </a:p>
          <a:p>
            <a:r>
              <a:rPr lang="en-US" sz="2000" dirty="0"/>
              <a:t>This vase is different, because the middle two bands have figures and the scene of the deceased’s funeral.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63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5FDF3-AC6A-4246-A3A5-FC97B8BE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Herakles and </a:t>
            </a:r>
            <a:r>
              <a:rPr lang="en-US" sz="2400" dirty="0" err="1"/>
              <a:t>Nessos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6A820-681D-4E1C-A428-FDC14EECE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dirty="0"/>
              <a:t>Solid cast bronze sculpture.</a:t>
            </a:r>
          </a:p>
          <a:p>
            <a:r>
              <a:rPr lang="en-US" dirty="0"/>
              <a:t>2 characters locked in hand to hand struggle. </a:t>
            </a:r>
          </a:p>
          <a:p>
            <a:pPr lvl="1"/>
            <a:r>
              <a:rPr lang="en-US" dirty="0"/>
              <a:t>Most likely the hero Herakles and the centaur </a:t>
            </a:r>
            <a:r>
              <a:rPr lang="en-US" dirty="0" err="1"/>
              <a:t>Nessos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Nessos</a:t>
            </a:r>
            <a:r>
              <a:rPr lang="en-US" dirty="0"/>
              <a:t> had agreed to carry Herakles bride across a river then assaulted her.</a:t>
            </a:r>
          </a:p>
          <a:p>
            <a:r>
              <a:rPr lang="en-US" dirty="0"/>
              <a:t>Composite monsters were very popular and the centaur itself was a purely Greek invention.</a:t>
            </a:r>
          </a:p>
          <a:p>
            <a:pPr marL="22860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 descr="Image result for herakles and nessos">
            <a:extLst>
              <a:ext uri="{FF2B5EF4-FFF2-40B4-BE49-F238E27FC236}">
                <a16:creationId xmlns:a16="http://schemas.microsoft.com/office/drawing/2014/main" id="{82363D95-ACFE-41B2-88B3-04C4C37DDC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" r="4918"/>
          <a:stretch/>
        </p:blipFill>
        <p:spPr bwMode="auto">
          <a:xfrm>
            <a:off x="7534654" y="10"/>
            <a:ext cx="465734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104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5D66-D20B-4E51-A092-A78DD84A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Orientalizing Art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9F7BFB-612E-4C2B-A0B9-67B379C1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0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66A2CC-1577-4277-8FF4-9BE8DB48F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5496" y="978776"/>
            <a:ext cx="5925310" cy="1174991"/>
          </a:xfrm>
        </p:spPr>
        <p:txBody>
          <a:bodyPr>
            <a:normAutofit/>
          </a:bodyPr>
          <a:lstStyle/>
          <a:p>
            <a:r>
              <a:rPr lang="en-US" sz="2400" dirty="0"/>
              <a:t>Corinthian black-figure amphora with animal friezes</a:t>
            </a:r>
          </a:p>
        </p:txBody>
      </p:sp>
      <p:pic>
        <p:nvPicPr>
          <p:cNvPr id="5122" name="Picture 2" descr="Image result for corinthian black figure amphora with animal friezes">
            <a:extLst>
              <a:ext uri="{FF2B5EF4-FFF2-40B4-BE49-F238E27FC236}">
                <a16:creationId xmlns:a16="http://schemas.microsoft.com/office/drawing/2014/main" id="{627D53BC-BB52-46E9-A3F3-9CEFB8FA64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"/>
          <a:stretch/>
        </p:blipFill>
        <p:spPr bwMode="auto">
          <a:xfrm>
            <a:off x="20" y="10"/>
            <a:ext cx="465732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5697D-8B89-4B94-9D46-9DD46136D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496" y="2640692"/>
            <a:ext cx="5925310" cy="3255252"/>
          </a:xfrm>
        </p:spPr>
        <p:txBody>
          <a:bodyPr>
            <a:normAutofit/>
          </a:bodyPr>
          <a:lstStyle/>
          <a:p>
            <a:r>
              <a:rPr lang="en-US" sz="2000" dirty="0"/>
              <a:t>As the Greeks moved into the Orientalizing period, the paintings moved away from the geometric patterns and began depicting various animals on its registers. </a:t>
            </a:r>
          </a:p>
          <a:p>
            <a:pPr lvl="1"/>
            <a:r>
              <a:rPr lang="en-US" sz="2000" dirty="0"/>
              <a:t>Some were real and some were composite creatures.</a:t>
            </a:r>
          </a:p>
          <a:p>
            <a:r>
              <a:rPr lang="en-US" sz="2000" dirty="0"/>
              <a:t>A siren (a bird with the head of a woman) is depicted prominently on the neck of this vase. </a:t>
            </a:r>
          </a:p>
        </p:txBody>
      </p:sp>
    </p:spTree>
    <p:extLst>
      <p:ext uri="{BB962C8B-B14F-4D97-AF65-F5344CB8AC3E}">
        <p14:creationId xmlns:p14="http://schemas.microsoft.com/office/powerpoint/2010/main" val="8573070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635D4D"/>
      </a:dk2>
      <a:lt2>
        <a:srgbClr val="D8D6BA"/>
      </a:lt2>
      <a:accent1>
        <a:srgbClr val="9CBEBD"/>
      </a:accent1>
      <a:accent2>
        <a:srgbClr val="D2CB6C"/>
      </a:accent2>
      <a:accent3>
        <a:srgbClr val="9D9A93"/>
      </a:accent3>
      <a:accent4>
        <a:srgbClr val="C89F5D"/>
      </a:accent4>
      <a:accent5>
        <a:srgbClr val="A9A57C"/>
      </a:accent5>
      <a:accent6>
        <a:srgbClr val="95A39D"/>
      </a:accent6>
      <a:hlink>
        <a:srgbClr val="D25814"/>
      </a:hlink>
      <a:folHlink>
        <a:srgbClr val="849A0A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0BDC4BB7-8AF9-46FD-8C32-AB93AC9C41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512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Greek black figure pottery</vt:lpstr>
      <vt:lpstr>The first Olympics</vt:lpstr>
      <vt:lpstr>Democracy</vt:lpstr>
      <vt:lpstr>Geometric Art</vt:lpstr>
      <vt:lpstr>Greek black figure pottery</vt:lpstr>
      <vt:lpstr>Geometric Krater</vt:lpstr>
      <vt:lpstr>Herakles and Nessos</vt:lpstr>
      <vt:lpstr>Orientalizing Art</vt:lpstr>
      <vt:lpstr>Corinthian black-figure amphora with animal friezes</vt:lpstr>
      <vt:lpstr>Archaic period</vt:lpstr>
      <vt:lpstr>Francois Vase</vt:lpstr>
      <vt:lpstr>Exekais</vt:lpstr>
      <vt:lpstr>Euphronios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Greek black figure pottery</dc:title>
  <dc:creator>Chelsea Ermer</dc:creator>
  <cp:lastModifiedBy>Ermer, Chelsea -  FRH</cp:lastModifiedBy>
  <cp:revision>8</cp:revision>
  <dcterms:created xsi:type="dcterms:W3CDTF">2018-10-15T06:19:57Z</dcterms:created>
  <dcterms:modified xsi:type="dcterms:W3CDTF">2018-10-15T14:51:42Z</dcterms:modified>
</cp:coreProperties>
</file>