
<file path=[Content_Types].xml><?xml version="1.0" encoding="utf-8"?>
<Types xmlns="http://schemas.openxmlformats.org/package/2006/content-types">
  <Default Extension="jp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67" r:id="rId2"/>
    <p:sldId id="257" r:id="rId3"/>
    <p:sldId id="259" r:id="rId4"/>
    <p:sldId id="260" r:id="rId5"/>
    <p:sldId id="258" r:id="rId6"/>
    <p:sldId id="261" r:id="rId7"/>
    <p:sldId id="262" r:id="rId8"/>
    <p:sldId id="263" r:id="rId9"/>
    <p:sldId id="264" r:id="rId10"/>
    <p:sldId id="265" r:id="rId11"/>
    <p:sldId id="266" r:id="rId12"/>
    <p:sldId id="25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334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78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34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170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986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750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477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724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074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544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30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88370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5018" y="0"/>
            <a:ext cx="5486399" cy="6858000"/>
          </a:xfrm>
        </p:spPr>
      </p:pic>
      <p:sp>
        <p:nvSpPr>
          <p:cNvPr id="6" name="Title 1"/>
          <p:cNvSpPr txBox="1">
            <a:spLocks/>
          </p:cNvSpPr>
          <p:nvPr/>
        </p:nvSpPr>
        <p:spPr>
          <a:xfrm>
            <a:off x="6766560" y="2697480"/>
            <a:ext cx="7772400" cy="14630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dirty="0">
                <a:solidFill>
                  <a:schemeClr val="tx1"/>
                </a:solidFill>
                <a:latin typeface="Couture" panose="020B0804020202020204" pitchFamily="34" charset="0"/>
              </a:rPr>
              <a:t>Charcoal Half </a:t>
            </a:r>
            <a:r>
              <a:rPr lang="en-US" dirty="0" err="1">
                <a:solidFill>
                  <a:schemeClr val="tx1"/>
                </a:solidFill>
                <a:latin typeface="Couture" panose="020B0804020202020204" pitchFamily="34" charset="0"/>
              </a:rPr>
              <a:t>TOne</a:t>
            </a:r>
            <a:endParaRPr lang="en-US" dirty="0">
              <a:solidFill>
                <a:schemeClr val="tx1"/>
              </a:solidFill>
              <a:latin typeface="Couture" panose="020B0804020202020204" pitchFamily="34" charset="0"/>
            </a:endParaRPr>
          </a:p>
        </p:txBody>
      </p:sp>
    </p:spTree>
    <p:extLst>
      <p:ext uri="{BB962C8B-B14F-4D97-AF65-F5344CB8AC3E}">
        <p14:creationId xmlns:p14="http://schemas.microsoft.com/office/powerpoint/2010/main" val="2706622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17756" y="914400"/>
            <a:ext cx="4208656"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8800" spc="200" dirty="0">
                <a:solidFill>
                  <a:schemeClr val="tx1"/>
                </a:solidFill>
              </a:rPr>
              <a:t>Flip</a:t>
            </a:r>
          </a:p>
        </p:txBody>
      </p:sp>
      <p:pic>
        <p:nvPicPr>
          <p:cNvPr id="7" name="Content Placeholder 6"/>
          <p:cNvPicPr>
            <a:picLocks noGrp="1" noChangeAspect="1"/>
          </p:cNvPicPr>
          <p:nvPr>
            <p:ph idx="1"/>
          </p:nvPr>
        </p:nvPicPr>
        <p:blipFill>
          <a:blip r:embed="rId2"/>
          <a:stretch>
            <a:fillRect/>
          </a:stretch>
        </p:blipFill>
        <p:spPr>
          <a:xfrm>
            <a:off x="867285" y="-7604"/>
            <a:ext cx="5149202" cy="6865604"/>
          </a:xfrm>
        </p:spPr>
      </p:pic>
    </p:spTree>
    <p:extLst>
      <p:ext uri="{BB962C8B-B14F-4D97-AF65-F5344CB8AC3E}">
        <p14:creationId xmlns:p14="http://schemas.microsoft.com/office/powerpoint/2010/main" val="123844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60120"/>
            <a:ext cx="5345852"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9600" spc="200" dirty="0">
                <a:solidFill>
                  <a:schemeClr val="tx1"/>
                </a:solidFill>
              </a:rPr>
              <a:t>Piece</a:t>
            </a:r>
            <a:r>
              <a:rPr lang="en-US" sz="9600" spc="200" dirty="0">
                <a:solidFill>
                  <a:srgbClr val="FFFFFF"/>
                </a:solidFill>
              </a:rPr>
              <a:t>s</a:t>
            </a:r>
          </a:p>
        </p:txBody>
      </p:sp>
      <p:pic>
        <p:nvPicPr>
          <p:cNvPr id="7" name="Content Placeholder 6"/>
          <p:cNvPicPr>
            <a:picLocks noGrp="1" noChangeAspect="1"/>
          </p:cNvPicPr>
          <p:nvPr>
            <p:ph idx="1"/>
          </p:nvPr>
        </p:nvPicPr>
        <p:blipFill>
          <a:blip r:embed="rId2"/>
          <a:stretch>
            <a:fillRect/>
          </a:stretch>
        </p:blipFill>
        <p:spPr>
          <a:xfrm>
            <a:off x="6247666" y="0"/>
            <a:ext cx="5143499" cy="6858000"/>
          </a:xfrm>
        </p:spPr>
      </p:pic>
    </p:spTree>
    <p:extLst>
      <p:ext uri="{BB962C8B-B14F-4D97-AF65-F5344CB8AC3E}">
        <p14:creationId xmlns:p14="http://schemas.microsoft.com/office/powerpoint/2010/main" val="165769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13469" y="274320"/>
            <a:ext cx="6364877" cy="365240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8000" spc="200" dirty="0">
                <a:solidFill>
                  <a:schemeClr val="tx1">
                    <a:lumMod val="85000"/>
                    <a:lumOff val="15000"/>
                  </a:schemeClr>
                </a:solidFill>
              </a:rPr>
              <a:t>Enlarge</a:t>
            </a:r>
          </a:p>
        </p:txBody>
      </p:sp>
      <p:pic>
        <p:nvPicPr>
          <p:cNvPr id="3" name="Picture 2"/>
          <p:cNvPicPr>
            <a:picLocks noChangeAspect="1"/>
          </p:cNvPicPr>
          <p:nvPr/>
        </p:nvPicPr>
        <p:blipFill>
          <a:blip r:embed="rId2"/>
          <a:stretch>
            <a:fillRect/>
          </a:stretch>
        </p:blipFill>
        <p:spPr>
          <a:xfrm>
            <a:off x="655982" y="0"/>
            <a:ext cx="5148469" cy="6864625"/>
          </a:xfrm>
          <a:prstGeom prst="rect">
            <a:avLst/>
          </a:prstGeom>
        </p:spPr>
      </p:pic>
    </p:spTree>
    <p:extLst>
      <p:ext uri="{BB962C8B-B14F-4D97-AF65-F5344CB8AC3E}">
        <p14:creationId xmlns:p14="http://schemas.microsoft.com/office/powerpoint/2010/main" val="75076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91541" y="0"/>
            <a:ext cx="10287000" cy="6858000"/>
          </a:xfrm>
        </p:spPr>
      </p:pic>
    </p:spTree>
    <p:extLst>
      <p:ext uri="{BB962C8B-B14F-4D97-AF65-F5344CB8AC3E}">
        <p14:creationId xmlns:p14="http://schemas.microsoft.com/office/powerpoint/2010/main" val="145998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479717" y="489204"/>
            <a:ext cx="6891506" cy="1499616"/>
          </a:xfrm>
        </p:spPr>
        <p:txBody>
          <a:bodyPr/>
          <a:lstStyle/>
          <a:p>
            <a:r>
              <a:rPr lang="en-US" dirty="0">
                <a:latin typeface="Cubano" panose="00000500000000000000" pitchFamily="2" charset="0"/>
              </a:rPr>
              <a:t>What is charcoal?</a:t>
            </a:r>
          </a:p>
        </p:txBody>
      </p:sp>
      <p:sp>
        <p:nvSpPr>
          <p:cNvPr id="7" name="Content Placeholder 2"/>
          <p:cNvSpPr txBox="1">
            <a:spLocks/>
          </p:cNvSpPr>
          <p:nvPr/>
        </p:nvSpPr>
        <p:spPr>
          <a:xfrm>
            <a:off x="6304789" y="1988820"/>
            <a:ext cx="4564422" cy="402336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AlexandriaFLF" panose="02000603070000020004" pitchFamily="2" charset="0"/>
              </a:rPr>
              <a:t>Charcoal is a lightweight, black residue, consisting of carbon and any remaining ash, obtained by removing water and other volatile constituents from animal and vegetation substances. Charcoal is usually produced by slow pyrolysis- the heating of wood or other substances in the absence of oxygen (see char and biochar).</a:t>
            </a:r>
          </a:p>
          <a:p>
            <a:endParaRPr lang="en-US" dirty="0"/>
          </a:p>
        </p:txBody>
      </p:sp>
      <p:pic>
        <p:nvPicPr>
          <p:cNvPr id="8" name="Content Placeholder 7"/>
          <p:cNvPicPr>
            <a:picLocks noGrp="1" noChangeAspect="1"/>
          </p:cNvPicPr>
          <p:nvPr>
            <p:ph idx="1"/>
          </p:nvPr>
        </p:nvPicPr>
        <p:blipFill>
          <a:blip r:embed="rId2"/>
          <a:stretch>
            <a:fillRect/>
          </a:stretch>
        </p:blipFill>
        <p:spPr>
          <a:xfrm>
            <a:off x="494172" y="0"/>
            <a:ext cx="5442801" cy="7276318"/>
          </a:xfrm>
        </p:spPr>
      </p:pic>
    </p:spTree>
    <p:extLst>
      <p:ext uri="{BB962C8B-B14F-4D97-AF65-F5344CB8AC3E}">
        <p14:creationId xmlns:p14="http://schemas.microsoft.com/office/powerpoint/2010/main" val="3343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93192"/>
            <a:ext cx="4069080" cy="1499616"/>
          </a:xfrm>
        </p:spPr>
        <p:txBody>
          <a:bodyPr>
            <a:normAutofit/>
          </a:bodyPr>
          <a:lstStyle/>
          <a:p>
            <a:r>
              <a:rPr lang="en-US" dirty="0">
                <a:latin typeface="Couture" panose="020B0804020202020204" pitchFamily="34" charset="0"/>
              </a:rPr>
              <a:t>Vine Charcoal</a:t>
            </a:r>
          </a:p>
        </p:txBody>
      </p:sp>
      <p:pic>
        <p:nvPicPr>
          <p:cNvPr id="5" name="Content Placeholder 4"/>
          <p:cNvPicPr>
            <a:picLocks noGrp="1" noChangeAspect="1"/>
          </p:cNvPicPr>
          <p:nvPr>
            <p:ph idx="1"/>
          </p:nvPr>
        </p:nvPicPr>
        <p:blipFill>
          <a:blip r:embed="rId2"/>
          <a:stretch>
            <a:fillRect/>
          </a:stretch>
        </p:blipFill>
        <p:spPr>
          <a:xfrm>
            <a:off x="4800600" y="0"/>
            <a:ext cx="12417584" cy="6829671"/>
          </a:xfrm>
        </p:spPr>
      </p:pic>
      <p:sp>
        <p:nvSpPr>
          <p:cNvPr id="7" name="Content Placeholder 2"/>
          <p:cNvSpPr txBox="1">
            <a:spLocks/>
          </p:cNvSpPr>
          <p:nvPr/>
        </p:nvSpPr>
        <p:spPr>
          <a:xfrm>
            <a:off x="228600" y="2103120"/>
            <a:ext cx="4187952" cy="402336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latin typeface="AlexandriaFLF" panose="02000603070000020004" pitchFamily="2" charset="0"/>
              </a:rPr>
              <a:t>This type of charcoal is thinner and much lighter than that of compressed charcoal. It is great for sketching out ideas and gesturing in forms. It Is easily erased and wiped away.</a:t>
            </a:r>
          </a:p>
          <a:p>
            <a:endParaRPr lang="en-US" dirty="0"/>
          </a:p>
        </p:txBody>
      </p:sp>
    </p:spTree>
    <p:extLst>
      <p:ext uri="{BB962C8B-B14F-4D97-AF65-F5344CB8AC3E}">
        <p14:creationId xmlns:p14="http://schemas.microsoft.com/office/powerpoint/2010/main" val="165332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26534" y="717804"/>
            <a:ext cx="4703028" cy="1499616"/>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dirty="0">
                <a:latin typeface="Cubano" panose="00000500000000000000" pitchFamily="2" charset="0"/>
              </a:rPr>
              <a:t>Compressed Charcoal</a:t>
            </a:r>
          </a:p>
        </p:txBody>
      </p:sp>
      <p:sp>
        <p:nvSpPr>
          <p:cNvPr id="7" name="Content Placeholder 9"/>
          <p:cNvSpPr txBox="1">
            <a:spLocks/>
          </p:cNvSpPr>
          <p:nvPr/>
        </p:nvSpPr>
        <p:spPr>
          <a:xfrm>
            <a:off x="6219134" y="2243924"/>
            <a:ext cx="5365968" cy="393192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latin typeface="AlexandriaFLF" panose="02000603070000020004" pitchFamily="2" charset="0"/>
              </a:rPr>
              <a:t>Compressed charcoal is very dark and pigmented. It gives you fantastic dark values and can smudge out to create a wide range of values.</a:t>
            </a:r>
          </a:p>
          <a:p>
            <a:r>
              <a:rPr lang="en-US" sz="3200" dirty="0">
                <a:latin typeface="AlexandriaFLF" panose="02000603070000020004" pitchFamily="2" charset="0"/>
              </a:rPr>
              <a:t>You will also have access to white compressed charcoal.</a:t>
            </a:r>
          </a:p>
        </p:txBody>
      </p:sp>
      <p:pic>
        <p:nvPicPr>
          <p:cNvPr id="8" name="Content Placeholder 7"/>
          <p:cNvPicPr>
            <a:picLocks noGrp="1" noChangeAspect="1"/>
          </p:cNvPicPr>
          <p:nvPr>
            <p:ph idx="1"/>
          </p:nvPr>
        </p:nvPicPr>
        <p:blipFill>
          <a:blip r:embed="rId2"/>
          <a:stretch>
            <a:fillRect/>
          </a:stretch>
        </p:blipFill>
        <p:spPr>
          <a:xfrm rot="16200000">
            <a:off x="-416339" y="860287"/>
            <a:ext cx="6882295" cy="5161721"/>
          </a:xfrm>
        </p:spPr>
      </p:pic>
    </p:spTree>
    <p:extLst>
      <p:ext uri="{BB962C8B-B14F-4D97-AF65-F5344CB8AC3E}">
        <p14:creationId xmlns:p14="http://schemas.microsoft.com/office/powerpoint/2010/main" val="387560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84220"/>
            <a:ext cx="5509259" cy="1225296"/>
          </a:xfrm>
          <a:prstGeom prst="rect">
            <a:avLst/>
          </a:prstGeom>
        </p:spPr>
        <p:txBody>
          <a:bodyP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tx1"/>
                </a:solidFill>
                <a:latin typeface="Cubano" panose="00000500000000000000" pitchFamily="2" charset="0"/>
              </a:rPr>
              <a:t>Charcoal Pencils</a:t>
            </a:r>
          </a:p>
        </p:txBody>
      </p:sp>
      <p:sp>
        <p:nvSpPr>
          <p:cNvPr id="7" name="Content Placeholder 10"/>
          <p:cNvSpPr txBox="1">
            <a:spLocks/>
          </p:cNvSpPr>
          <p:nvPr/>
        </p:nvSpPr>
        <p:spPr>
          <a:xfrm>
            <a:off x="416982" y="2261086"/>
            <a:ext cx="4963401" cy="408670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latin typeface="AlexandriaFLF" panose="02000603070000020004" pitchFamily="2" charset="0"/>
              </a:rPr>
              <a:t>Charcoal pencils come in a range of values and can be used to create beautiful fine details in a charcoal drawing.</a:t>
            </a:r>
          </a:p>
          <a:p>
            <a:r>
              <a:rPr lang="en-US" sz="3200" dirty="0">
                <a:latin typeface="AlexandriaFLF" panose="02000603070000020004" pitchFamily="2" charset="0"/>
              </a:rPr>
              <a:t>For this assignment, you will have a black and a white charcoal pencil.</a:t>
            </a:r>
            <a:endParaRPr lang="en-US" sz="2800" dirty="0">
              <a:solidFill>
                <a:srgbClr val="FFFFFF"/>
              </a:solidFill>
              <a:latin typeface="AlexandriaFLF" panose="02000603070000020004" pitchFamily="2" charset="0"/>
            </a:endParaRPr>
          </a:p>
        </p:txBody>
      </p:sp>
      <p:pic>
        <p:nvPicPr>
          <p:cNvPr id="8" name="Content Placeholder 7"/>
          <p:cNvPicPr>
            <a:picLocks noGrp="1" noChangeAspect="1"/>
          </p:cNvPicPr>
          <p:nvPr>
            <p:ph idx="1"/>
          </p:nvPr>
        </p:nvPicPr>
        <p:blipFill>
          <a:blip r:embed="rId2"/>
          <a:stretch>
            <a:fillRect/>
          </a:stretch>
        </p:blipFill>
        <p:spPr>
          <a:xfrm>
            <a:off x="5656640" y="0"/>
            <a:ext cx="6084785" cy="6866844"/>
          </a:xfrm>
        </p:spPr>
      </p:pic>
    </p:spTree>
    <p:extLst>
      <p:ext uri="{BB962C8B-B14F-4D97-AF65-F5344CB8AC3E}">
        <p14:creationId xmlns:p14="http://schemas.microsoft.com/office/powerpoint/2010/main" val="95331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4026" b="16306"/>
          <a:stretch/>
        </p:blipFill>
        <p:spPr>
          <a:xfrm>
            <a:off x="868680" y="297180"/>
            <a:ext cx="5029200" cy="2674620"/>
          </a:xfrm>
        </p:spPr>
      </p:pic>
      <p:pic>
        <p:nvPicPr>
          <p:cNvPr id="7" name="Picture 6"/>
          <p:cNvPicPr>
            <a:picLocks noChangeAspect="1"/>
          </p:cNvPicPr>
          <p:nvPr/>
        </p:nvPicPr>
        <p:blipFill rotWithShape="1">
          <a:blip r:embed="rId3"/>
          <a:srcRect l="18095" t="7756" r="15374"/>
          <a:stretch/>
        </p:blipFill>
        <p:spPr>
          <a:xfrm>
            <a:off x="868680" y="3295178"/>
            <a:ext cx="1728782" cy="2396961"/>
          </a:xfrm>
          <a:prstGeom prst="rect">
            <a:avLst/>
          </a:prstGeom>
        </p:spPr>
      </p:pic>
      <p:pic>
        <p:nvPicPr>
          <p:cNvPr id="9" name="Picture 8"/>
          <p:cNvPicPr>
            <a:picLocks noChangeAspect="1"/>
          </p:cNvPicPr>
          <p:nvPr/>
        </p:nvPicPr>
        <p:blipFill rotWithShape="1">
          <a:blip r:embed="rId4"/>
          <a:srcRect l="6289" r="12315"/>
          <a:stretch/>
        </p:blipFill>
        <p:spPr>
          <a:xfrm>
            <a:off x="2919253" y="3301208"/>
            <a:ext cx="2978627" cy="2390932"/>
          </a:xfrm>
          <a:prstGeom prst="rect">
            <a:avLst/>
          </a:prstGeom>
        </p:spPr>
      </p:pic>
      <p:sp>
        <p:nvSpPr>
          <p:cNvPr id="10" name="Title 1"/>
          <p:cNvSpPr txBox="1">
            <a:spLocks/>
          </p:cNvSpPr>
          <p:nvPr/>
        </p:nvSpPr>
        <p:spPr>
          <a:xfrm>
            <a:off x="6451260" y="297180"/>
            <a:ext cx="5740739" cy="762846"/>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Erasers</a:t>
            </a:r>
          </a:p>
        </p:txBody>
      </p:sp>
      <p:sp>
        <p:nvSpPr>
          <p:cNvPr id="11" name="Content Placeholder 24"/>
          <p:cNvSpPr txBox="1">
            <a:spLocks/>
          </p:cNvSpPr>
          <p:nvPr/>
        </p:nvSpPr>
        <p:spPr>
          <a:xfrm>
            <a:off x="6451261" y="1380198"/>
            <a:ext cx="5740739" cy="456863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atin typeface="AlexandriaFLF" panose="02000603070000020004" pitchFamily="2" charset="0"/>
              </a:rPr>
              <a:t>Erasers can be just as helpful a drawing tool as your charcoal can be. </a:t>
            </a:r>
          </a:p>
          <a:p>
            <a:r>
              <a:rPr lang="en-US">
                <a:latin typeface="AlexandriaFLF" panose="02000603070000020004" pitchFamily="2" charset="0"/>
              </a:rPr>
              <a:t>Just as in Foundations, the kneaded eraser can help pull back values in a tonal (smooth transition) and slowly pick up your values. It can also be “sculpted” to erase small precise areas.</a:t>
            </a:r>
          </a:p>
          <a:p>
            <a:r>
              <a:rPr lang="en-US">
                <a:latin typeface="AlexandriaFLF" panose="02000603070000020004" pitchFamily="2" charset="0"/>
              </a:rPr>
              <a:t>Your white eraser and/or end cap erasers can help erase large areas of charcoal. This eraser cuts through to help get areas to a whiter white.</a:t>
            </a:r>
          </a:p>
          <a:p>
            <a:r>
              <a:rPr lang="en-US">
                <a:latin typeface="AlexandriaFLF" panose="02000603070000020004" pitchFamily="2" charset="0"/>
              </a:rPr>
              <a:t>These erasers help get strong graded (sharp) transitions between values.</a:t>
            </a:r>
            <a:endParaRPr lang="en-US" dirty="0">
              <a:latin typeface="AlexandriaFLF" panose="02000603070000020004" pitchFamily="2" charset="0"/>
            </a:endParaRPr>
          </a:p>
        </p:txBody>
      </p:sp>
    </p:spTree>
    <p:extLst>
      <p:ext uri="{BB962C8B-B14F-4D97-AF65-F5344CB8AC3E}">
        <p14:creationId xmlns:p14="http://schemas.microsoft.com/office/powerpoint/2010/main" val="346236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5148648" cy="6858000"/>
          </a:xfrm>
        </p:spPr>
      </p:pic>
      <p:sp>
        <p:nvSpPr>
          <p:cNvPr id="6" name="Title 1"/>
          <p:cNvSpPr txBox="1">
            <a:spLocks/>
          </p:cNvSpPr>
          <p:nvPr/>
        </p:nvSpPr>
        <p:spPr>
          <a:xfrm>
            <a:off x="5412402" y="173736"/>
            <a:ext cx="6066818" cy="1499616"/>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8000" dirty="0"/>
              <a:t>Half tone</a:t>
            </a:r>
          </a:p>
        </p:txBody>
      </p:sp>
      <p:sp>
        <p:nvSpPr>
          <p:cNvPr id="7" name="Content Placeholder 9"/>
          <p:cNvSpPr txBox="1">
            <a:spLocks/>
          </p:cNvSpPr>
          <p:nvPr/>
        </p:nvSpPr>
        <p:spPr>
          <a:xfrm>
            <a:off x="5202542" y="1143005"/>
            <a:ext cx="7164718" cy="281177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latin typeface="AlexandriaFLF" panose="02000603070000020004" pitchFamily="2" charset="0"/>
              </a:rPr>
              <a:t>This technique involves using whatever material you are using (in this case charcoal) to shade your entire paper (or parts of it) to a 40 – 50% grey tone.</a:t>
            </a:r>
          </a:p>
          <a:p>
            <a:r>
              <a:rPr lang="en-US" sz="3200" dirty="0">
                <a:latin typeface="AlexandriaFLF" panose="02000603070000020004" pitchFamily="2" charset="0"/>
              </a:rPr>
              <a:t>This technique allows you to use both your charcoal materials and your erasers to draw into your work. Your erasers will create highlights, while your charcoal products will create shadows. </a:t>
            </a:r>
          </a:p>
        </p:txBody>
      </p:sp>
    </p:spTree>
    <p:extLst>
      <p:ext uri="{BB962C8B-B14F-4D97-AF65-F5344CB8AC3E}">
        <p14:creationId xmlns:p14="http://schemas.microsoft.com/office/powerpoint/2010/main" val="360611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3412" y="426928"/>
            <a:ext cx="11740291"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9600" dirty="0">
                <a:latin typeface="Cubano" panose="00000500000000000000" pitchFamily="2" charset="0"/>
              </a:rPr>
              <a:t>references</a:t>
            </a:r>
          </a:p>
        </p:txBody>
      </p:sp>
      <p:sp>
        <p:nvSpPr>
          <p:cNvPr id="11" name="Content Placeholder 13"/>
          <p:cNvSpPr txBox="1">
            <a:spLocks/>
          </p:cNvSpPr>
          <p:nvPr/>
        </p:nvSpPr>
        <p:spPr>
          <a:xfrm>
            <a:off x="-2055" y="1702752"/>
            <a:ext cx="12286819"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6600" dirty="0">
                <a:latin typeface="AlexandriaFLF" panose="02000603070000020004" pitchFamily="2" charset="0"/>
              </a:rPr>
              <a:t>Your reference images should be a personal photo or compilation of online resources.</a:t>
            </a:r>
          </a:p>
          <a:p>
            <a:pPr algn="ctr"/>
            <a:r>
              <a:rPr lang="en-US" sz="6600" dirty="0">
                <a:latin typeface="AlexandriaFLF" panose="02000603070000020004" pitchFamily="2" charset="0"/>
              </a:rPr>
              <a:t>The main purpose is to have an original and creative piece.</a:t>
            </a:r>
          </a:p>
        </p:txBody>
      </p:sp>
    </p:spTree>
    <p:extLst>
      <p:ext uri="{BB962C8B-B14F-4D97-AF65-F5344CB8AC3E}">
        <p14:creationId xmlns:p14="http://schemas.microsoft.com/office/powerpoint/2010/main" val="414620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47503" y="457200"/>
            <a:ext cx="5869480" cy="365240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600" spc="200" dirty="0">
                <a:solidFill>
                  <a:schemeClr val="tx1">
                    <a:lumMod val="85000"/>
                    <a:lumOff val="15000"/>
                  </a:schemeClr>
                </a:solidFill>
              </a:rPr>
              <a:t>Jitter</a:t>
            </a:r>
          </a:p>
        </p:txBody>
      </p:sp>
      <p:pic>
        <p:nvPicPr>
          <p:cNvPr id="7" name="Content Placeholder 6"/>
          <p:cNvPicPr>
            <a:picLocks noGrp="1" noChangeAspect="1"/>
          </p:cNvPicPr>
          <p:nvPr>
            <p:ph idx="1"/>
          </p:nvPr>
        </p:nvPicPr>
        <p:blipFill>
          <a:blip r:embed="rId2"/>
          <a:stretch>
            <a:fillRect/>
          </a:stretch>
        </p:blipFill>
        <p:spPr>
          <a:xfrm>
            <a:off x="6243105" y="0"/>
            <a:ext cx="5167312" cy="6858000"/>
          </a:xfrm>
        </p:spPr>
      </p:pic>
    </p:spTree>
    <p:extLst>
      <p:ext uri="{BB962C8B-B14F-4D97-AF65-F5344CB8AC3E}">
        <p14:creationId xmlns:p14="http://schemas.microsoft.com/office/powerpoint/2010/main" val="1260606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TotalTime>
  <Words>322</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AlexandriaFLF</vt:lpstr>
      <vt:lpstr>Arial</vt:lpstr>
      <vt:lpstr>Calibri</vt:lpstr>
      <vt:lpstr>Calibri Light</vt:lpstr>
      <vt:lpstr>Couture</vt:lpstr>
      <vt:lpstr>Cubano</vt:lpstr>
      <vt:lpstr>Tw Cen MT</vt:lpstr>
      <vt:lpstr>Office Theme</vt:lpstr>
      <vt:lpstr>PowerPoint Presentation</vt:lpstr>
      <vt:lpstr>What is charcoal?</vt:lpstr>
      <vt:lpstr>Vine Charcoal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Ermer</dc:creator>
  <cp:lastModifiedBy>Chelsea Ermer</cp:lastModifiedBy>
  <cp:revision>6</cp:revision>
  <dcterms:created xsi:type="dcterms:W3CDTF">2017-04-05T05:46:31Z</dcterms:created>
  <dcterms:modified xsi:type="dcterms:W3CDTF">2017-04-05T06:25:04Z</dcterms:modified>
</cp:coreProperties>
</file>