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96" r:id="rId1"/>
  </p:sldMasterIdLst>
  <p:sldIdLst>
    <p:sldId id="256" r:id="rId2"/>
    <p:sldId id="257" r:id="rId3"/>
    <p:sldId id="258" r:id="rId4"/>
    <p:sldId id="259" r:id="rId5"/>
    <p:sldId id="260" r:id="rId6"/>
    <p:sldId id="262" r:id="rId7"/>
    <p:sldId id="263" r:id="rId8"/>
    <p:sldId id="264" r:id="rId9"/>
    <p:sldId id="265" r:id="rId10"/>
    <p:sldId id="266" r:id="rId11"/>
    <p:sldId id="267" r:id="rId12"/>
    <p:sldId id="268" r:id="rId13"/>
    <p:sldId id="261"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US"/>
              <a:t>Click to edit Master title style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1160EA64-D806-43AC-9DF2-F8C432F32B4C}" type="datetimeFigureOut">
              <a:rPr lang="en-US" dirty="0"/>
              <a:t>9/4/2018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9F9C37B-1D36-470B-8223-D6C91242EC14}" type="datetimeFigureOut">
              <a:rPr lang="en-US" dirty="0"/>
              <a:t>9/4/2018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7C6F52A-A82B-47A2-A83A-8C4C91F2D59F}" type="datetimeFigureOut">
              <a:rPr lang="en-US" dirty="0"/>
              <a:t>9/4/2018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070A7B3-6521-4DCA-87E5-044747A908C1}" type="datetimeFigureOut">
              <a:rPr lang="en-US" dirty="0"/>
              <a:t>9/4/2018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US"/>
              <a:t>Click to edit Master title style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7" name="Date Placeholder 6"/>
          <p:cNvSpPr>
            <a:spLocks noGrp="1"/>
          </p:cNvSpPr>
          <p:nvPr>
            <p:ph type="dt" sz="half" idx="10"/>
          </p:nvPr>
        </p:nvSpPr>
        <p:spPr/>
        <p:txBody>
          <a:bodyPr/>
          <a:lstStyle/>
          <a:p>
            <a:fld id="{1160EA64-D806-43AC-9DF2-F8C432F32B4C}" type="datetimeFigureOut">
              <a:rPr lang="en-US" dirty="0"/>
              <a:t>9/4/2018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AB134690-1557-4C89-A502-4959FE7FAD70}" type="datetimeFigureOut">
              <a:rPr lang="en-US" dirty="0"/>
              <a:t>9/4/2018</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7" name="Date Placeholder 6"/>
          <p:cNvSpPr>
            <a:spLocks noGrp="1"/>
          </p:cNvSpPr>
          <p:nvPr>
            <p:ph type="dt" sz="half" idx="10"/>
          </p:nvPr>
        </p:nvSpPr>
        <p:spPr/>
        <p:txBody>
          <a:bodyPr/>
          <a:lstStyle/>
          <a:p>
            <a:fld id="{4F7D4976-E339-4826-83B7-FBD03F55ECF8}" type="datetimeFigureOut">
              <a:rPr lang="en-US" dirty="0"/>
              <a:t>9/4/2018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t>‹#›</a:t>
            </a:fld>
            <a:endParaRPr lang="en-US" dirty="0"/>
          </a:p>
        </p:txBody>
      </p:sp>
      <p:sp>
        <p:nvSpPr>
          <p:cNvPr id="10" name="Title 9"/>
          <p:cNvSpPr>
            <a:spLocks noGrp="1"/>
          </p:cNvSpPr>
          <p:nvPr>
            <p:ph type="title"/>
          </p:nvPr>
        </p:nvSpPr>
        <p:spPr/>
        <p:txBody>
          <a:bodyPr/>
          <a:lstStyle/>
          <a:p>
            <a:r>
              <a:rPr lang="en-US"/>
              <a:t>Click to edit Master title style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1037C31-9E7A-4F99-8774-A0E530DE1A42}" type="datetimeFigureOut">
              <a:rPr lang="en-US" dirty="0"/>
              <a:t>9/4/2018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78504F-A551-4DE0-9316-4DCD1D8CC752}" type="datetimeFigureOut">
              <a:rPr lang="en-US" dirty="0"/>
              <a:t>9/4/2018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US"/>
              <a:t>Click to edit Master title style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9" name="Date Placeholder 8"/>
          <p:cNvSpPr>
            <a:spLocks noGrp="1"/>
          </p:cNvSpPr>
          <p:nvPr>
            <p:ph type="dt" sz="half" idx="10"/>
          </p:nvPr>
        </p:nvSpPr>
        <p:spPr/>
        <p:txBody>
          <a:bodyPr/>
          <a:lstStyle/>
          <a:p>
            <a:fld id="{D1BE4249-C0D0-4B06-8692-E8BB871AF643}" type="datetimeFigureOut">
              <a:rPr lang="en-US" dirty="0"/>
              <a:t>9/4/2018</a:t>
            </a:fld>
            <a:endParaRPr lang="en-US" dirty="0"/>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1" name="Slide Number Placeholder 10"/>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042B0DB6-F5C7-45FB-8CF3-31B45F9C2DAC}" type="datetimeFigureOut">
              <a:rPr lang="en-US" dirty="0"/>
              <a:t>9/4/2018</a:t>
            </a:fld>
            <a:endParaRPr lang="en-US" dirty="0"/>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1160EA64-D806-43AC-9DF2-F8C432F32B4C}" type="datetimeFigureOut">
              <a:rPr lang="en-US" dirty="0"/>
              <a:t>9/4/2018</a:t>
            </a:fld>
            <a:endParaRPr lang="en-US" dirty="0"/>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dirty="0"/>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8A7A6979-0714-4377-B894-6BE4C2D6E202}"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ftr="0" dt="0"/>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s://en.wikipedia.org/wiki/Architecture" TargetMode="External"/><Relationship Id="rId2" Type="http://schemas.openxmlformats.org/officeDocument/2006/relationships/hyperlink" Target="https://en.wikipedia.org/wiki/Technical_drawing" TargetMode="External"/><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image" Target="../media/image1.jpe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en.wikipedia.org/wiki/File:Perspective-1point.svg" TargetMode="Externa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s://en.wikipedia.org/wiki/Vanishing_point" TargetMode="Externa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C6F23F-7D8C-43C1-B757-A3D3E05989D9}"/>
              </a:ext>
            </a:extLst>
          </p:cNvPr>
          <p:cNvSpPr>
            <a:spLocks noGrp="1"/>
          </p:cNvSpPr>
          <p:nvPr>
            <p:ph type="ctrTitle"/>
          </p:nvPr>
        </p:nvSpPr>
        <p:spPr>
          <a:xfrm>
            <a:off x="5498590" y="988741"/>
            <a:ext cx="5888754" cy="4880518"/>
          </a:xfrm>
          <a:noFill/>
          <a:ln>
            <a:noFill/>
          </a:ln>
        </p:spPr>
        <p:txBody>
          <a:bodyPr wrap="square">
            <a:normAutofit/>
          </a:bodyPr>
          <a:lstStyle/>
          <a:p>
            <a:pPr algn="l"/>
            <a:r>
              <a:rPr lang="en-US" sz="4800">
                <a:solidFill>
                  <a:schemeClr val="tx1"/>
                </a:solidFill>
              </a:rPr>
              <a:t>Create your dream residence in the afterlife</a:t>
            </a:r>
          </a:p>
        </p:txBody>
      </p:sp>
      <p:sp>
        <p:nvSpPr>
          <p:cNvPr id="8" name="Rectangle 7">
            <a:extLst>
              <a:ext uri="{FF2B5EF4-FFF2-40B4-BE49-F238E27FC236}">
                <a16:creationId xmlns:a16="http://schemas.microsoft.com/office/drawing/2014/main" id="{6E5BD17F-C95C-40ED-8D04-03295D46FD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438656" cy="6858000"/>
          </a:xfrm>
          <a:prstGeom prst="rect">
            <a:avLst/>
          </a:prstGeom>
          <a:solidFill>
            <a:schemeClr val="bg2">
              <a:alpha val="8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10" name="Rectangle 9">
            <a:extLst>
              <a:ext uri="{FF2B5EF4-FFF2-40B4-BE49-F238E27FC236}">
                <a16:creationId xmlns:a16="http://schemas.microsoft.com/office/drawing/2014/main" id="{4203DEB5-0B19-4F8E-84E2-00F5861C96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38656" y="0"/>
            <a:ext cx="3215640" cy="68580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D8D6BD63-4390-41D7-8E80-3F0FD3B31597}"/>
              </a:ext>
            </a:extLst>
          </p:cNvPr>
          <p:cNvSpPr>
            <a:spLocks noGrp="1"/>
          </p:cNvSpPr>
          <p:nvPr>
            <p:ph type="subTitle" idx="1"/>
          </p:nvPr>
        </p:nvSpPr>
        <p:spPr>
          <a:xfrm>
            <a:off x="1867700" y="2007220"/>
            <a:ext cx="2357553" cy="2843560"/>
          </a:xfrm>
        </p:spPr>
        <p:txBody>
          <a:bodyPr anchor="ctr">
            <a:normAutofit/>
          </a:bodyPr>
          <a:lstStyle/>
          <a:p>
            <a:pPr algn="r"/>
            <a:r>
              <a:rPr lang="en-US">
                <a:solidFill>
                  <a:srgbClr val="FFFFFF"/>
                </a:solidFill>
              </a:rPr>
              <a:t>multi-view architectural drawings </a:t>
            </a:r>
          </a:p>
        </p:txBody>
      </p:sp>
    </p:spTree>
    <p:extLst>
      <p:ext uri="{BB962C8B-B14F-4D97-AF65-F5344CB8AC3E}">
        <p14:creationId xmlns:p14="http://schemas.microsoft.com/office/powerpoint/2010/main" val="7423347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FD3DFA7-E77F-42CA-899F-22282996CA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537703" cy="6858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30E5FFF7-47E2-41AF-9D24-9148B69DBF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7041" y="806357"/>
            <a:ext cx="6245352" cy="492861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53F5787A-EFE7-404C-AB16-BF4E5B48E6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6" y="640080"/>
            <a:ext cx="6572503" cy="5261170"/>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descr="Image result for architectural cut away drawings">
            <a:extLst>
              <a:ext uri="{FF2B5EF4-FFF2-40B4-BE49-F238E27FC236}">
                <a16:creationId xmlns:a16="http://schemas.microsoft.com/office/drawing/2014/main" id="{341031B8-DC54-455C-B24D-4AD6644A6600}"/>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132499" y="1588694"/>
            <a:ext cx="5596127" cy="3357676"/>
          </a:xfrm>
          <a:prstGeom prst="rect">
            <a:avLst/>
          </a:prstGeom>
          <a:noFill/>
        </p:spPr>
      </p:pic>
      <p:sp>
        <p:nvSpPr>
          <p:cNvPr id="16" name="Rectangle 15">
            <a:extLst>
              <a:ext uri="{FF2B5EF4-FFF2-40B4-BE49-F238E27FC236}">
                <a16:creationId xmlns:a16="http://schemas.microsoft.com/office/drawing/2014/main" id="{CE2C7D98-2A95-4C59-A473-ABDE4B29BF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59436" y="640080"/>
            <a:ext cx="3702888" cy="5261170"/>
          </a:xfrm>
          <a:prstGeom prst="rect">
            <a:avLst/>
          </a:prstGeom>
          <a:solidFill>
            <a:srgbClr val="FFFFFF"/>
          </a:solid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descr="Image for Aumsville-A Beautifully Detailed Craftsman Getaway-Main Floor Plan">
            <a:extLst>
              <a:ext uri="{FF2B5EF4-FFF2-40B4-BE49-F238E27FC236}">
                <a16:creationId xmlns:a16="http://schemas.microsoft.com/office/drawing/2014/main" id="{E0F2DB4D-98FA-4D61-9E24-4C983CA81ABF}"/>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8181169" y="1146588"/>
            <a:ext cx="3050494" cy="4266425"/>
          </a:xfrm>
          <a:prstGeom prst="rect">
            <a:avLst/>
          </a:prstGeom>
          <a:noFill/>
        </p:spPr>
      </p:pic>
    </p:spTree>
    <p:extLst>
      <p:ext uri="{BB962C8B-B14F-4D97-AF65-F5344CB8AC3E}">
        <p14:creationId xmlns:p14="http://schemas.microsoft.com/office/powerpoint/2010/main" val="8480487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9D6F202-0378-42A8-A05E-A0126276DCC2}"/>
              </a:ext>
            </a:extLst>
          </p:cNvPr>
          <p:cNvSpPr>
            <a:spLocks noGrp="1"/>
          </p:cNvSpPr>
          <p:nvPr>
            <p:ph type="body" idx="1"/>
          </p:nvPr>
        </p:nvSpPr>
        <p:spPr>
          <a:xfrm>
            <a:off x="2695194" y="5704731"/>
            <a:ext cx="6801612" cy="513189"/>
          </a:xfrm>
        </p:spPr>
        <p:txBody>
          <a:bodyPr vert="horz" lIns="91440" tIns="45720" rIns="91440" bIns="45720" rtlCol="0">
            <a:normAutofit/>
          </a:bodyPr>
          <a:lstStyle/>
          <a:p>
            <a:pPr algn="ctr"/>
            <a:endParaRPr lang="en-US">
              <a:solidFill>
                <a:schemeClr val="tx1">
                  <a:lumMod val="75000"/>
                  <a:lumOff val="25000"/>
                </a:schemeClr>
              </a:solidFill>
            </a:endParaRPr>
          </a:p>
        </p:txBody>
      </p:sp>
      <p:pic>
        <p:nvPicPr>
          <p:cNvPr id="5" name="Picture 4" descr="Image result for architecture drawings">
            <a:extLst>
              <a:ext uri="{FF2B5EF4-FFF2-40B4-BE49-F238E27FC236}">
                <a16:creationId xmlns:a16="http://schemas.microsoft.com/office/drawing/2014/main" id="{8604BCC1-09E1-497F-B3BB-857837581D1F}"/>
              </a:ext>
            </a:extLst>
          </p:cNvPr>
          <p:cNvPicPr/>
          <p:nvPr/>
        </p:nvPicPr>
        <p:blipFill rotWithShape="1">
          <a:blip r:embed="rId2">
            <a:extLst>
              <a:ext uri="{28A0092B-C50C-407E-A947-70E740481C1C}">
                <a14:useLocalDpi xmlns:a14="http://schemas.microsoft.com/office/drawing/2010/main" val="0"/>
              </a:ext>
            </a:extLst>
          </a:blip>
          <a:srcRect t="12054" r="1" b="34311"/>
          <a:stretch/>
        </p:blipFill>
        <p:spPr bwMode="auto">
          <a:xfrm>
            <a:off x="-1" y="10"/>
            <a:ext cx="7501389" cy="4571990"/>
          </a:xfrm>
          <a:prstGeom prst="rect">
            <a:avLst/>
          </a:prstGeom>
          <a:noFill/>
        </p:spPr>
      </p:pic>
      <p:pic>
        <p:nvPicPr>
          <p:cNvPr id="6" name="Picture 5" descr="Image result for architectural cut away drawings">
            <a:extLst>
              <a:ext uri="{FF2B5EF4-FFF2-40B4-BE49-F238E27FC236}">
                <a16:creationId xmlns:a16="http://schemas.microsoft.com/office/drawing/2014/main" id="{A26F9F6B-399A-4FD6-B4FD-56D0A9491A9D}"/>
              </a:ext>
            </a:extLst>
          </p:cNvPr>
          <p:cNvPicPr/>
          <p:nvPr/>
        </p:nvPicPr>
        <p:blipFill rotWithShape="1">
          <a:blip r:embed="rId3">
            <a:extLst>
              <a:ext uri="{28A0092B-C50C-407E-A947-70E740481C1C}">
                <a14:useLocalDpi xmlns:a14="http://schemas.microsoft.com/office/drawing/2010/main" val="0"/>
              </a:ext>
            </a:extLst>
          </a:blip>
          <a:srcRect t="1355" r="4" b="1178"/>
          <a:stretch/>
        </p:blipFill>
        <p:spPr bwMode="auto">
          <a:xfrm>
            <a:off x="7501388" y="10"/>
            <a:ext cx="4690612" cy="4571990"/>
          </a:xfrm>
          <a:prstGeom prst="rect">
            <a:avLst/>
          </a:prstGeom>
          <a:noFill/>
        </p:spPr>
      </p:pic>
      <p:sp>
        <p:nvSpPr>
          <p:cNvPr id="2" name="Title 1">
            <a:extLst>
              <a:ext uri="{FF2B5EF4-FFF2-40B4-BE49-F238E27FC236}">
                <a16:creationId xmlns:a16="http://schemas.microsoft.com/office/drawing/2014/main" id="{75C20CCC-EF18-4398-AC9C-4D4F50BD041B}"/>
              </a:ext>
            </a:extLst>
          </p:cNvPr>
          <p:cNvSpPr>
            <a:spLocks noGrp="1"/>
          </p:cNvSpPr>
          <p:nvPr>
            <p:ph type="title"/>
          </p:nvPr>
        </p:nvSpPr>
        <p:spPr>
          <a:xfrm>
            <a:off x="1600200" y="4881851"/>
            <a:ext cx="8991600" cy="1645759"/>
          </a:xfrm>
        </p:spPr>
        <p:txBody>
          <a:bodyPr vert="horz" lIns="274320" tIns="182880" rIns="274320" bIns="182880" rtlCol="0" anchor="ctr" anchorCtr="1">
            <a:normAutofit/>
          </a:bodyPr>
          <a:lstStyle/>
          <a:p>
            <a:r>
              <a:rPr lang="en-US"/>
              <a:t>More detailed drawings</a:t>
            </a:r>
          </a:p>
        </p:txBody>
      </p:sp>
    </p:spTree>
    <p:extLst>
      <p:ext uri="{BB962C8B-B14F-4D97-AF65-F5344CB8AC3E}">
        <p14:creationId xmlns:p14="http://schemas.microsoft.com/office/powerpoint/2010/main" val="7869003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9218" name="Picture 2" descr="Custom house portrait  8x10 in a 11x 14 mat by maryfrancessmith, $75.00">
            <a:extLst>
              <a:ext uri="{FF2B5EF4-FFF2-40B4-BE49-F238E27FC236}">
                <a16:creationId xmlns:a16="http://schemas.microsoft.com/office/drawing/2014/main" id="{D48A3A18-C927-45B7-9AE4-1AD65253112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2364" r="-1" b="1662"/>
          <a:stretch/>
        </p:blipFill>
        <p:spPr bwMode="auto">
          <a:xfrm>
            <a:off x="321724" y="321732"/>
            <a:ext cx="5728548" cy="6214533"/>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Image result for architectural sketches">
            <a:extLst>
              <a:ext uri="{FF2B5EF4-FFF2-40B4-BE49-F238E27FC236}">
                <a16:creationId xmlns:a16="http://schemas.microsoft.com/office/drawing/2014/main" id="{D05EB7E8-7265-4CDF-B80A-354BE9074D3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3213" r="2" b="2"/>
          <a:stretch/>
        </p:blipFill>
        <p:spPr bwMode="auto">
          <a:xfrm>
            <a:off x="6141728" y="321732"/>
            <a:ext cx="5728547" cy="62145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99435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5124" name="Picture 4" descr="27 Cutaway Drawings That Show All the Secrets of Buildings">
            <a:extLst>
              <a:ext uri="{FF2B5EF4-FFF2-40B4-BE49-F238E27FC236}">
                <a16:creationId xmlns:a16="http://schemas.microsoft.com/office/drawing/2014/main" id="{88294053-4B4A-45E3-98EE-51C3C7774DA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4508" r="-2" b="9789"/>
          <a:stretch/>
        </p:blipFill>
        <p:spPr bwMode="auto">
          <a:xfrm>
            <a:off x="321724" y="321732"/>
            <a:ext cx="5728548" cy="6214533"/>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intro drawing assignments - Google Search">
            <a:extLst>
              <a:ext uri="{FF2B5EF4-FFF2-40B4-BE49-F238E27FC236}">
                <a16:creationId xmlns:a16="http://schemas.microsoft.com/office/drawing/2014/main" id="{5BFE15EC-2E53-4E12-9B90-57CFBE3EFC9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6478" r="-1" b="3243"/>
          <a:stretch/>
        </p:blipFill>
        <p:spPr bwMode="auto">
          <a:xfrm>
            <a:off x="6141728" y="321732"/>
            <a:ext cx="5728547" cy="62145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65768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C95705-1B51-4C8F-B854-1CEFAA64AF9A}"/>
              </a:ext>
            </a:extLst>
          </p:cNvPr>
          <p:cNvSpPr>
            <a:spLocks noGrp="1"/>
          </p:cNvSpPr>
          <p:nvPr>
            <p:ph type="title"/>
          </p:nvPr>
        </p:nvSpPr>
        <p:spPr>
          <a:xfrm>
            <a:off x="5138928" y="964692"/>
            <a:ext cx="6092952" cy="1188720"/>
          </a:xfrm>
        </p:spPr>
        <p:txBody>
          <a:bodyPr>
            <a:normAutofit/>
          </a:bodyPr>
          <a:lstStyle/>
          <a:p>
            <a:r>
              <a:rPr lang="en-US"/>
              <a:t>What are architectural drawings?</a:t>
            </a:r>
            <a:endParaRPr lang="en-US" dirty="0"/>
          </a:p>
        </p:txBody>
      </p:sp>
      <p:sp>
        <p:nvSpPr>
          <p:cNvPr id="3" name="Content Placeholder 2">
            <a:extLst>
              <a:ext uri="{FF2B5EF4-FFF2-40B4-BE49-F238E27FC236}">
                <a16:creationId xmlns:a16="http://schemas.microsoft.com/office/drawing/2014/main" id="{4057488B-601C-4662-A70D-ED47032A18AB}"/>
              </a:ext>
            </a:extLst>
          </p:cNvPr>
          <p:cNvSpPr>
            <a:spLocks noGrp="1"/>
          </p:cNvSpPr>
          <p:nvPr>
            <p:ph idx="1"/>
          </p:nvPr>
        </p:nvSpPr>
        <p:spPr>
          <a:xfrm>
            <a:off x="960121" y="938188"/>
            <a:ext cx="3707652" cy="4775335"/>
          </a:xfrm>
        </p:spPr>
        <p:txBody>
          <a:bodyPr>
            <a:noAutofit/>
          </a:bodyPr>
          <a:lstStyle/>
          <a:p>
            <a:r>
              <a:rPr lang="en-US" sz="3200" dirty="0"/>
              <a:t>An architectural drawing or architect's drawing is a </a:t>
            </a:r>
            <a:r>
              <a:rPr lang="en-US" sz="3200" dirty="0">
                <a:hlinkClick r:id="rId2" tooltip="Technical drawing">
                  <a:extLst>
                    <a:ext uri="{A12FA001-AC4F-418D-AE19-62706E023703}">
                      <ahyp:hlinkClr xmlns:ahyp="http://schemas.microsoft.com/office/drawing/2018/hyperlinkcolor" val="tx"/>
                    </a:ext>
                  </a:extLst>
                </a:hlinkClick>
              </a:rPr>
              <a:t>technical drawing</a:t>
            </a:r>
            <a:r>
              <a:rPr lang="en-US" sz="3200" dirty="0"/>
              <a:t> of a building (or building project) that falls within the definition of </a:t>
            </a:r>
            <a:r>
              <a:rPr lang="en-US" sz="3200" dirty="0">
                <a:hlinkClick r:id="rId3" tooltip="Architecture">
                  <a:extLst>
                    <a:ext uri="{A12FA001-AC4F-418D-AE19-62706E023703}">
                      <ahyp:hlinkClr xmlns:ahyp="http://schemas.microsoft.com/office/drawing/2018/hyperlinkcolor" val="tx"/>
                    </a:ext>
                  </a:extLst>
                </a:hlinkClick>
              </a:rPr>
              <a:t>architecture</a:t>
            </a:r>
            <a:r>
              <a:rPr lang="en-US" sz="3200" dirty="0"/>
              <a:t>.</a:t>
            </a:r>
          </a:p>
        </p:txBody>
      </p:sp>
      <p:pic>
        <p:nvPicPr>
          <p:cNvPr id="1031" name="Picture 7" descr="Mohammad Unsari #artwork #drawings #sketchbook">
            <a:extLst>
              <a:ext uri="{FF2B5EF4-FFF2-40B4-BE49-F238E27FC236}">
                <a16:creationId xmlns:a16="http://schemas.microsoft.com/office/drawing/2014/main" id="{1A5999E2-DB84-4014-9663-A297310D23B2}"/>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6531" r="-5" b="874"/>
          <a:stretch/>
        </p:blipFill>
        <p:spPr bwMode="auto">
          <a:xfrm>
            <a:off x="5203583" y="2475145"/>
            <a:ext cx="2820953" cy="3264882"/>
          </a:xfrm>
          <a:prstGeom prst="rect">
            <a:avLst/>
          </a:prstGeom>
          <a:noFill/>
          <a:ln w="31750" cap="sq">
            <a:solidFill>
              <a:srgbClr val="FFFFFF"/>
            </a:solidFill>
            <a:miter lim="800000"/>
          </a:ln>
          <a:extLst>
            <a:ext uri="{909E8E84-426E-40DD-AFC4-6F175D3DCCD1}">
              <a14:hiddenFill xmlns:a14="http://schemas.microsoft.com/office/drawing/2010/main">
                <a:solidFill>
                  <a:srgbClr val="FFFFFF"/>
                </a:solidFill>
              </a14:hiddenFill>
            </a:ext>
          </a:extLst>
        </p:spPr>
      </p:pic>
      <p:pic>
        <p:nvPicPr>
          <p:cNvPr id="1029" name="Picture 5" descr="Venetian Canal Â» Ian Murphy Sketchbooks">
            <a:extLst>
              <a:ext uri="{FF2B5EF4-FFF2-40B4-BE49-F238E27FC236}">
                <a16:creationId xmlns:a16="http://schemas.microsoft.com/office/drawing/2014/main" id="{287D5D4B-3ED4-400F-B7A9-7AD0D979E924}"/>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23106" r="-3" b="3631"/>
          <a:stretch/>
        </p:blipFill>
        <p:spPr bwMode="auto">
          <a:xfrm>
            <a:off x="8346269" y="2475145"/>
            <a:ext cx="2885611" cy="3264882"/>
          </a:xfrm>
          <a:prstGeom prst="rect">
            <a:avLst/>
          </a:prstGeom>
          <a:noFill/>
          <a:ln w="31750" cap="sq">
            <a:solidFill>
              <a:srgbClr val="FFFFFF"/>
            </a:solidFill>
            <a:miter lim="800000"/>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54994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B951CB-0691-4445-9FA5-0B045A9AEB8F}"/>
              </a:ext>
            </a:extLst>
          </p:cNvPr>
          <p:cNvSpPr>
            <a:spLocks noGrp="1"/>
          </p:cNvSpPr>
          <p:nvPr>
            <p:ph type="title"/>
          </p:nvPr>
        </p:nvSpPr>
        <p:spPr>
          <a:xfrm>
            <a:off x="6733030" y="2556770"/>
            <a:ext cx="4652012" cy="1475734"/>
          </a:xfrm>
        </p:spPr>
        <p:txBody>
          <a:bodyPr vert="horz" lIns="274320" tIns="182880" rIns="274320" bIns="182880" rtlCol="0" anchor="ctr" anchorCtr="1">
            <a:normAutofit/>
          </a:bodyPr>
          <a:lstStyle/>
          <a:p>
            <a:r>
              <a:rPr lang="en-US"/>
              <a:t>1 Point Perspective</a:t>
            </a:r>
          </a:p>
        </p:txBody>
      </p:sp>
      <p:sp>
        <p:nvSpPr>
          <p:cNvPr id="3" name="Content Placeholder 2">
            <a:extLst>
              <a:ext uri="{FF2B5EF4-FFF2-40B4-BE49-F238E27FC236}">
                <a16:creationId xmlns:a16="http://schemas.microsoft.com/office/drawing/2014/main" id="{5E319739-33D4-4B4D-84EF-8EC4B270C42B}"/>
              </a:ext>
            </a:extLst>
          </p:cNvPr>
          <p:cNvSpPr>
            <a:spLocks noGrp="1"/>
          </p:cNvSpPr>
          <p:nvPr>
            <p:ph idx="1"/>
          </p:nvPr>
        </p:nvSpPr>
        <p:spPr>
          <a:xfrm>
            <a:off x="6835806" y="4352544"/>
            <a:ext cx="4360821" cy="1239894"/>
          </a:xfrm>
        </p:spPr>
        <p:txBody>
          <a:bodyPr vert="horz" lIns="91440" tIns="45720" rIns="91440" bIns="45720" rtlCol="0">
            <a:normAutofit/>
          </a:bodyPr>
          <a:lstStyle/>
          <a:p>
            <a:pPr marL="0" indent="0" algn="ctr">
              <a:buNone/>
            </a:pPr>
            <a:r>
              <a:rPr lang="en-US">
                <a:solidFill>
                  <a:schemeClr val="tx1">
                    <a:lumMod val="75000"/>
                    <a:lumOff val="25000"/>
                  </a:schemeClr>
                </a:solidFill>
              </a:rPr>
              <a:t>A drawing has 1 point perspective when it contains only one vanishing point on the horizon line.</a:t>
            </a:r>
          </a:p>
        </p:txBody>
      </p:sp>
      <p:sp>
        <p:nvSpPr>
          <p:cNvPr id="75" name="Rectangle 74">
            <a:extLst>
              <a:ext uri="{FF2B5EF4-FFF2-40B4-BE49-F238E27FC236}">
                <a16:creationId xmlns:a16="http://schemas.microsoft.com/office/drawing/2014/main" id="{87274110-95FE-44BF-A92D-9D0A9B5811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8459"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78569C38-1517-4CF8-84E0-43D9280639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769317" cy="3355942"/>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4" name="Picture 6" descr="https://upload.wikimedia.org/wikipedia/commons/thumb/e/ef/Perspective-1point.svg/110px-Perspective-1point.svg.png">
            <a:hlinkClick r:id="rId2"/>
            <a:extLst>
              <a:ext uri="{FF2B5EF4-FFF2-40B4-BE49-F238E27FC236}">
                <a16:creationId xmlns:a16="http://schemas.microsoft.com/office/drawing/2014/main" id="{EA930004-A769-491B-A112-BBEA4A7C9EC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233" r="4691" b="-1"/>
          <a:stretch/>
        </p:blipFill>
        <p:spPr bwMode="auto">
          <a:xfrm>
            <a:off x="2930184" y="-2655"/>
            <a:ext cx="2996169" cy="3358597"/>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One point perspective, Perspective drawing and Perspective on ...">
            <a:extLst>
              <a:ext uri="{FF2B5EF4-FFF2-40B4-BE49-F238E27FC236}">
                <a16:creationId xmlns:a16="http://schemas.microsoft.com/office/drawing/2014/main" id="{CD00D27F-DD43-4DB8-AA53-0E0628405B52}"/>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5236" r="1" b="1"/>
          <a:stretch/>
        </p:blipFill>
        <p:spPr bwMode="auto">
          <a:xfrm>
            <a:off x="20" y="3504904"/>
            <a:ext cx="5926333" cy="3353096"/>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5">
            <a:extLst>
              <a:ext uri="{FF2B5EF4-FFF2-40B4-BE49-F238E27FC236}">
                <a16:creationId xmlns:a16="http://schemas.microsoft.com/office/drawing/2014/main" id="{1B449C4C-0496-4120-969D-1ACA876F836F}"/>
              </a:ext>
            </a:extLst>
          </p:cNvPr>
          <p:cNvSpPr>
            <a:spLocks noChangeArrowheads="1"/>
          </p:cNvSpPr>
          <p:nvPr/>
        </p:nvSpPr>
        <p:spPr bwMode="auto">
          <a:xfrm>
            <a:off x="0" y="-10247038"/>
            <a:ext cx="1000125" cy="2954655"/>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spcBef>
                <a:spcPct val="0"/>
              </a:spcBef>
              <a:spcAft>
                <a:spcPts val="600"/>
              </a:spcAft>
              <a:buClrTx/>
              <a:buSzTx/>
              <a:buFontTx/>
              <a:buNone/>
              <a:tabLst/>
            </a:pPr>
            <a:r>
              <a:rPr kumimoji="0" lang="en-US" altLang="en-US" sz="900" b="0" i="0" u="none" strike="noStrike" cap="none" normalizeH="0" baseline="0" dirty="0">
                <a:ln>
                  <a:noFill/>
                </a:ln>
                <a:solidFill>
                  <a:srgbClr val="0B0080"/>
                </a:solidFill>
                <a:effectLst/>
                <a:latin typeface="Arial" panose="020B0604020202020204" pitchFamily="34" charset="0"/>
                <a:cs typeface="Arial" panose="020B0604020202020204" pitchFamily="34" charset="0"/>
                <a:hlinkClick r:id="rId2"/>
              </a:rPr>
              <a:t>  </a:t>
            </a:r>
            <a:r>
              <a:rPr kumimoji="0" lang="en-US" altLang="en-US" sz="6900" b="0" i="0" u="none" strike="noStrike" cap="none" normalizeH="0" baseline="0" dirty="0">
                <a:ln>
                  <a:noFill/>
                </a:ln>
                <a:solidFill>
                  <a:srgbClr val="0B0080"/>
                </a:solidFill>
                <a:effectLst/>
                <a:latin typeface="Arial" panose="020B0604020202020204" pitchFamily="34" charset="0"/>
                <a:cs typeface="Arial" panose="020B0604020202020204" pitchFamily="34" charset="0"/>
              </a:rPr>
              <a:t> </a:t>
            </a:r>
            <a:r>
              <a:rPr kumimoji="0" lang="en-US" altLang="en-US" sz="900" b="0" i="0" u="none" strike="noStrike" cap="none" normalizeH="0" baseline="0" dirty="0">
                <a:ln>
                  <a:noFill/>
                </a:ln>
                <a:solidFill>
                  <a:srgbClr val="0B0080"/>
                </a:solidFill>
                <a:effectLst/>
                <a:latin typeface="Arial" panose="020B0604020202020204" pitchFamily="34" charset="0"/>
                <a:cs typeface="Arial" panose="020B0604020202020204" pitchFamily="34" charset="0"/>
              </a:rPr>
              <a:t>                                </a:t>
            </a:r>
            <a:endParaRPr kumimoji="0" lang="en-US" altLang="en-US" sz="900" b="0" i="0" u="none" strike="noStrike" cap="none" normalizeH="0" baseline="0">
              <a:ln>
                <a:noFill/>
              </a:ln>
              <a:solidFill>
                <a:srgbClr val="222222"/>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spcBef>
                <a:spcPct val="0"/>
              </a:spcBef>
              <a:spcAft>
                <a:spcPts val="600"/>
              </a:spcAft>
              <a:buClrTx/>
              <a:buSzTx/>
              <a:buFontTx/>
              <a:buNone/>
              <a:tabLst/>
            </a:pPr>
            <a:r>
              <a:rPr kumimoji="0" lang="en-US" altLang="en-US" sz="9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t>One-point perspective</a:t>
            </a:r>
            <a:endParaRPr kumimoji="0" lang="en-US" altLang="en-US" sz="1100" b="0" i="0" u="none" strike="noStrike" cap="none" normalizeH="0" baseline="0">
              <a:ln>
                <a:noFill/>
              </a:ln>
              <a:solidFill>
                <a:schemeClr val="tx1"/>
              </a:solidFill>
              <a:effectLst/>
            </a:endParaRPr>
          </a:p>
          <a:p>
            <a:pPr marL="0" marR="0" lvl="0" indent="0" algn="l" defTabSz="914400" rtl="0" eaLnBrk="0" fontAlgn="base" latinLnBrk="0" hangingPunct="0">
              <a:spcBef>
                <a:spcPct val="0"/>
              </a:spcBef>
              <a:spcAft>
                <a:spcPts val="600"/>
              </a:spcAft>
              <a:buClrTx/>
              <a:buSzTx/>
              <a:buFontTx/>
              <a:buNone/>
              <a:tabLst/>
            </a:pPr>
            <a:r>
              <a:rPr kumimoji="0" lang="en-US" altLang="en-US" sz="10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t>A drawing has one-point perspective when it contains only one vanishing point on the horizon line.</a:t>
            </a:r>
            <a:endParaRPr kumimoji="0" lang="en-US" altLang="en-US" sz="900" b="0" i="0" u="none" strike="noStrike" cap="none" normalizeH="0" baseline="0">
              <a:ln>
                <a:noFill/>
              </a:ln>
              <a:solidFill>
                <a:srgbClr val="0B0080"/>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196193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one point perspective drawings - Google Search">
            <a:extLst>
              <a:ext uri="{FF2B5EF4-FFF2-40B4-BE49-F238E27FC236}">
                <a16:creationId xmlns:a16="http://schemas.microsoft.com/office/drawing/2014/main" id="{95AADD5E-1D90-4BCE-9A2D-BAF71284AAB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7945" y="298590"/>
            <a:ext cx="6080467" cy="62608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94349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C1D7E8-EB14-486D-A0A1-744CD7804346}"/>
              </a:ext>
            </a:extLst>
          </p:cNvPr>
          <p:cNvSpPr>
            <a:spLocks noGrp="1"/>
          </p:cNvSpPr>
          <p:nvPr>
            <p:ph type="title"/>
          </p:nvPr>
        </p:nvSpPr>
        <p:spPr>
          <a:xfrm>
            <a:off x="804672" y="2404872"/>
            <a:ext cx="3044950" cy="1645920"/>
          </a:xfrm>
        </p:spPr>
        <p:txBody>
          <a:bodyPr vert="horz" lIns="274320" tIns="182880" rIns="274320" bIns="182880" rtlCol="0" anchor="ctr" anchorCtr="1">
            <a:normAutofit/>
          </a:bodyPr>
          <a:lstStyle/>
          <a:p>
            <a:r>
              <a:rPr lang="en-US" sz="2800"/>
              <a:t>2 point perspective</a:t>
            </a:r>
          </a:p>
        </p:txBody>
      </p:sp>
      <p:sp>
        <p:nvSpPr>
          <p:cNvPr id="3" name="Text Placeholder 2">
            <a:extLst>
              <a:ext uri="{FF2B5EF4-FFF2-40B4-BE49-F238E27FC236}">
                <a16:creationId xmlns:a16="http://schemas.microsoft.com/office/drawing/2014/main" id="{15587DD3-2D97-41AE-8517-7E42B51EC4C9}"/>
              </a:ext>
            </a:extLst>
          </p:cNvPr>
          <p:cNvSpPr>
            <a:spLocks noGrp="1"/>
          </p:cNvSpPr>
          <p:nvPr>
            <p:ph type="body" idx="1"/>
          </p:nvPr>
        </p:nvSpPr>
        <p:spPr>
          <a:xfrm>
            <a:off x="804672" y="4352544"/>
            <a:ext cx="3044950" cy="2021752"/>
          </a:xfrm>
        </p:spPr>
        <p:txBody>
          <a:bodyPr vert="horz" lIns="91440" tIns="45720" rIns="91440" bIns="45720" rtlCol="0">
            <a:normAutofit/>
          </a:bodyPr>
          <a:lstStyle/>
          <a:p>
            <a:pPr algn="ctr"/>
            <a:r>
              <a:rPr lang="en-US" dirty="0"/>
              <a:t>A drawing has two-point perspective when it contains two </a:t>
            </a:r>
            <a:r>
              <a:rPr lang="en-US" dirty="0">
                <a:hlinkClick r:id="rId2" tooltip="Vanishing point">
                  <a:extLst>
                    <a:ext uri="{A12FA001-AC4F-418D-AE19-62706E023703}">
                      <ahyp:hlinkClr xmlns:ahyp="http://schemas.microsoft.com/office/drawing/2018/hyperlinkcolor" val="tx"/>
                    </a:ext>
                  </a:extLst>
                </a:hlinkClick>
              </a:rPr>
              <a:t>vanishing points</a:t>
            </a:r>
            <a:r>
              <a:rPr lang="en-US" dirty="0"/>
              <a:t> on the horizon line.</a:t>
            </a:r>
            <a:endParaRPr lang="en-US" sz="1800" dirty="0"/>
          </a:p>
        </p:txBody>
      </p:sp>
      <p:pic>
        <p:nvPicPr>
          <p:cNvPr id="4098" name="Picture 2" descr="perspective, drawing and sketching">
            <a:extLst>
              <a:ext uri="{FF2B5EF4-FFF2-40B4-BE49-F238E27FC236}">
                <a16:creationId xmlns:a16="http://schemas.microsoft.com/office/drawing/2014/main" id="{E2032A24-3D52-42E2-ACAE-64BA3E7AF15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8955" r="1084"/>
          <a:stretch/>
        </p:blipFill>
        <p:spPr bwMode="auto">
          <a:xfrm>
            <a:off x="4654296" y="10"/>
            <a:ext cx="7537703"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74652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66A9AE5-69DF-4153-B35A-94BDEF32EB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159B5318-27A8-4E50-80D9-B92D4F28EA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6196" y="804672"/>
            <a:ext cx="10579608" cy="5248656"/>
          </a:xfrm>
          <a:prstGeom prst="rect">
            <a:avLst/>
          </a:prstGeom>
          <a:solidFill>
            <a:schemeClr val="bg1"/>
          </a:solidFill>
          <a:ln w="2540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46" name="Picture 2" descr="Image result for simple 2 point perspective drawing">
            <a:extLst>
              <a:ext uri="{FF2B5EF4-FFF2-40B4-BE49-F238E27FC236}">
                <a16:creationId xmlns:a16="http://schemas.microsoft.com/office/drawing/2014/main" id="{C05F29FF-96C7-474D-B6E1-1E9CDC35B5A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7929" y="1680621"/>
            <a:ext cx="9936142" cy="34967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41397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FC9200-778D-4942-B7BF-89003C70ED3E}"/>
              </a:ext>
            </a:extLst>
          </p:cNvPr>
          <p:cNvSpPr>
            <a:spLocks noGrp="1"/>
          </p:cNvSpPr>
          <p:nvPr>
            <p:ph type="title"/>
          </p:nvPr>
        </p:nvSpPr>
        <p:spPr>
          <a:xfrm>
            <a:off x="804672" y="1265562"/>
            <a:ext cx="4486656" cy="1645920"/>
          </a:xfrm>
        </p:spPr>
        <p:txBody>
          <a:bodyPr vert="horz" lIns="274320" tIns="182880" rIns="274320" bIns="182880" rtlCol="0" anchor="ctr" anchorCtr="1">
            <a:normAutofit/>
          </a:bodyPr>
          <a:lstStyle/>
          <a:p>
            <a:r>
              <a:rPr lang="en-US" sz="3200"/>
              <a:t>3 point perspective</a:t>
            </a:r>
          </a:p>
        </p:txBody>
      </p:sp>
      <p:sp>
        <p:nvSpPr>
          <p:cNvPr id="3" name="Text Placeholder 2">
            <a:extLst>
              <a:ext uri="{FF2B5EF4-FFF2-40B4-BE49-F238E27FC236}">
                <a16:creationId xmlns:a16="http://schemas.microsoft.com/office/drawing/2014/main" id="{D1C30FCF-6BD3-4CF8-8903-C3930B6C65E7}"/>
              </a:ext>
            </a:extLst>
          </p:cNvPr>
          <p:cNvSpPr>
            <a:spLocks noGrp="1"/>
          </p:cNvSpPr>
          <p:nvPr>
            <p:ph type="body" idx="1"/>
          </p:nvPr>
        </p:nvSpPr>
        <p:spPr>
          <a:xfrm>
            <a:off x="804672" y="3108960"/>
            <a:ext cx="4486656" cy="2483478"/>
          </a:xfrm>
        </p:spPr>
        <p:txBody>
          <a:bodyPr vert="horz" lIns="91440" tIns="45720" rIns="91440" bIns="45720" rtlCol="0">
            <a:noAutofit/>
          </a:bodyPr>
          <a:lstStyle/>
          <a:p>
            <a:pPr algn="ctr">
              <a:lnSpc>
                <a:spcPct val="90000"/>
              </a:lnSpc>
            </a:pPr>
            <a:r>
              <a:rPr lang="en-US" dirty="0">
                <a:solidFill>
                  <a:schemeClr val="tx1">
                    <a:lumMod val="75000"/>
                    <a:lumOff val="25000"/>
                  </a:schemeClr>
                </a:solidFill>
              </a:rPr>
              <a:t>Three-point perspective is often used for buildings seen from above (or below). In addition to the two vanishing points from before, one for each wall, there is now one for how the vertical lines of the walls recede. For an object seen from above, this third vanishing point is below the ground. For an object seen from below, as when the viewer looks up at a tall building, the third vanishing point is high in space.</a:t>
            </a:r>
          </a:p>
        </p:txBody>
      </p:sp>
      <p:pic>
        <p:nvPicPr>
          <p:cNvPr id="8194" name="Picture 2" descr="Jesuit High School - Terrance Osborne  http://www.galleryosborne.com One Point Perspective">
            <a:extLst>
              <a:ext uri="{FF2B5EF4-FFF2-40B4-BE49-F238E27FC236}">
                <a16:creationId xmlns:a16="http://schemas.microsoft.com/office/drawing/2014/main" id="{1D41CFA4-2651-4063-8BD8-DA6F3A11F6A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9034" r="2" b="11374"/>
          <a:stretch/>
        </p:blipFill>
        <p:spPr bwMode="auto">
          <a:xfrm>
            <a:off x="6096000" y="10"/>
            <a:ext cx="6095999"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84812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Three Point Perspective Drawing Lessons : How to Draw Figures and Buildings and Shapes in 3 Pt Perspective with Easy Tutorials">
            <a:extLst>
              <a:ext uri="{FF2B5EF4-FFF2-40B4-BE49-F238E27FC236}">
                <a16:creationId xmlns:a16="http://schemas.microsoft.com/office/drawing/2014/main" id="{39E3E3BE-7FA0-4A17-B883-46582A533AF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69477" y="182802"/>
            <a:ext cx="8229600" cy="64739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30606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BED38C4-2B6A-4B0A-8662-0B16DBCBDE01}"/>
              </a:ext>
            </a:extLst>
          </p:cNvPr>
          <p:cNvSpPr>
            <a:spLocks noGrp="1"/>
          </p:cNvSpPr>
          <p:nvPr>
            <p:ph type="body" idx="1"/>
          </p:nvPr>
        </p:nvSpPr>
        <p:spPr>
          <a:xfrm>
            <a:off x="2695194" y="5704731"/>
            <a:ext cx="6801612" cy="513189"/>
          </a:xfrm>
        </p:spPr>
        <p:txBody>
          <a:bodyPr vert="horz" lIns="91440" tIns="45720" rIns="91440" bIns="45720" rtlCol="0">
            <a:normAutofit/>
          </a:bodyPr>
          <a:lstStyle/>
          <a:p>
            <a:pPr algn="ctr"/>
            <a:endParaRPr lang="en-US">
              <a:solidFill>
                <a:schemeClr val="tx1">
                  <a:lumMod val="75000"/>
                  <a:lumOff val="25000"/>
                </a:schemeClr>
              </a:solidFill>
            </a:endParaRPr>
          </a:p>
        </p:txBody>
      </p:sp>
      <p:pic>
        <p:nvPicPr>
          <p:cNvPr id="4" name="Picture 3" descr="Image result for drawings of egyptian mastabas">
            <a:extLst>
              <a:ext uri="{FF2B5EF4-FFF2-40B4-BE49-F238E27FC236}">
                <a16:creationId xmlns:a16="http://schemas.microsoft.com/office/drawing/2014/main" id="{1EFD5009-371D-49C1-B1DF-5597CD2BBFEA}"/>
              </a:ext>
            </a:extLst>
          </p:cNvPr>
          <p:cNvPicPr/>
          <p:nvPr/>
        </p:nvPicPr>
        <p:blipFill rotWithShape="1">
          <a:blip r:embed="rId2">
            <a:extLst>
              <a:ext uri="{28A0092B-C50C-407E-A947-70E740481C1C}">
                <a14:useLocalDpi xmlns:a14="http://schemas.microsoft.com/office/drawing/2010/main" val="0"/>
              </a:ext>
            </a:extLst>
          </a:blip>
          <a:srcRect r="-3" b="9368"/>
          <a:stretch/>
        </p:blipFill>
        <p:spPr bwMode="auto">
          <a:xfrm>
            <a:off x="-1" y="10"/>
            <a:ext cx="7501389" cy="4571990"/>
          </a:xfrm>
          <a:prstGeom prst="rect">
            <a:avLst/>
          </a:prstGeom>
          <a:noFill/>
        </p:spPr>
      </p:pic>
      <p:pic>
        <p:nvPicPr>
          <p:cNvPr id="5" name="Picture 4" descr="Multi-view analysis of a third-angle orthographic projection">
            <a:extLst>
              <a:ext uri="{FF2B5EF4-FFF2-40B4-BE49-F238E27FC236}">
                <a16:creationId xmlns:a16="http://schemas.microsoft.com/office/drawing/2014/main" id="{489CD8F9-5377-43C9-8C8E-E7C47BE48C65}"/>
              </a:ext>
            </a:extLst>
          </p:cNvPr>
          <p:cNvPicPr/>
          <p:nvPr/>
        </p:nvPicPr>
        <p:blipFill rotWithShape="1">
          <a:blip r:embed="rId3">
            <a:extLst>
              <a:ext uri="{28A0092B-C50C-407E-A947-70E740481C1C}">
                <a14:useLocalDpi xmlns:a14="http://schemas.microsoft.com/office/drawing/2010/main" val="0"/>
              </a:ext>
            </a:extLst>
          </a:blip>
          <a:srcRect l="2830" r="7729" b="1"/>
          <a:stretch/>
        </p:blipFill>
        <p:spPr bwMode="auto">
          <a:xfrm>
            <a:off x="7501388" y="10"/>
            <a:ext cx="4690612" cy="4571990"/>
          </a:xfrm>
          <a:prstGeom prst="rect">
            <a:avLst/>
          </a:prstGeom>
          <a:noFill/>
        </p:spPr>
      </p:pic>
      <p:sp>
        <p:nvSpPr>
          <p:cNvPr id="2" name="Title 1">
            <a:extLst>
              <a:ext uri="{FF2B5EF4-FFF2-40B4-BE49-F238E27FC236}">
                <a16:creationId xmlns:a16="http://schemas.microsoft.com/office/drawing/2014/main" id="{ED73AB30-0243-44E6-B16A-3228C10AF7F5}"/>
              </a:ext>
            </a:extLst>
          </p:cNvPr>
          <p:cNvSpPr>
            <a:spLocks noGrp="1"/>
          </p:cNvSpPr>
          <p:nvPr>
            <p:ph type="title"/>
          </p:nvPr>
        </p:nvSpPr>
        <p:spPr>
          <a:xfrm>
            <a:off x="1726810" y="4171151"/>
            <a:ext cx="8991600" cy="1645759"/>
          </a:xfrm>
        </p:spPr>
        <p:txBody>
          <a:bodyPr vert="horz" lIns="274320" tIns="182880" rIns="274320" bIns="182880" rtlCol="0" anchor="ctr" anchorCtr="1">
            <a:normAutofit/>
          </a:bodyPr>
          <a:lstStyle/>
          <a:p>
            <a:r>
              <a:rPr lang="en-US" dirty="0"/>
              <a:t>Simplistic drawings</a:t>
            </a:r>
          </a:p>
        </p:txBody>
      </p:sp>
    </p:spTree>
    <p:extLst>
      <p:ext uri="{BB962C8B-B14F-4D97-AF65-F5344CB8AC3E}">
        <p14:creationId xmlns:p14="http://schemas.microsoft.com/office/powerpoint/2010/main" val="2789676880"/>
      </p:ext>
    </p:extLst>
  </p:cSld>
  <p:clrMapOvr>
    <a:masterClrMapping/>
  </p:clrMapOvr>
</p:sld>
</file>

<file path=ppt/theme/theme1.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docProps/app.xml><?xml version="1.0" encoding="utf-8"?>
<Properties xmlns="http://schemas.openxmlformats.org/officeDocument/2006/extended-properties" xmlns:vt="http://schemas.openxmlformats.org/officeDocument/2006/docPropsVTypes">
  <TotalTime>4</TotalTime>
  <Words>144</Words>
  <Application>Microsoft Office PowerPoint</Application>
  <PresentationFormat>Widescreen</PresentationFormat>
  <Paragraphs>15</Paragraphs>
  <Slides>13</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13</vt:i4>
      </vt:variant>
    </vt:vector>
  </HeadingPairs>
  <TitlesOfParts>
    <vt:vector size="16" baseType="lpstr">
      <vt:lpstr>Arial</vt:lpstr>
      <vt:lpstr>Gill Sans MT</vt:lpstr>
      <vt:lpstr>Parcel</vt:lpstr>
      <vt:lpstr>Create your dream residence in the afterlife</vt:lpstr>
      <vt:lpstr>What are architectural drawings?</vt:lpstr>
      <vt:lpstr>1 Point Perspective</vt:lpstr>
      <vt:lpstr>PowerPoint Presentation</vt:lpstr>
      <vt:lpstr>2 point perspective</vt:lpstr>
      <vt:lpstr>PowerPoint Presentation</vt:lpstr>
      <vt:lpstr>3 point perspective</vt:lpstr>
      <vt:lpstr>PowerPoint Presentation</vt:lpstr>
      <vt:lpstr>Simplistic drawings</vt:lpstr>
      <vt:lpstr>PowerPoint Presentation</vt:lpstr>
      <vt:lpstr>More detailed drawings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Create your dream residence in the afterlife</dc:title>
  <dc:creator>Chelsea Ermer</dc:creator>
  <cp:lastModifiedBy>Chelsea Ermer</cp:lastModifiedBy>
  <cp:revision>2</cp:revision>
  <dcterms:created xsi:type="dcterms:W3CDTF">2018-09-05T03:38:22Z</dcterms:created>
  <dcterms:modified xsi:type="dcterms:W3CDTF">2018-09-05T04:34:50Z</dcterms:modified>
</cp:coreProperties>
</file>