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F86667-23FA-4100-9608-EBE240C3C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Prehistoric/Paleolithic Art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FB6BA0-242E-4105-ADA3-DCD4C75D6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Fall 2018</a:t>
            </a:r>
          </a:p>
        </p:txBody>
      </p:sp>
    </p:spTree>
    <p:extLst>
      <p:ext uri="{BB962C8B-B14F-4D97-AF65-F5344CB8AC3E}">
        <p14:creationId xmlns:p14="http://schemas.microsoft.com/office/powerpoint/2010/main" val="380233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1" name="Group 73">
            <a:extLst>
              <a:ext uri="{FF2B5EF4-FFF2-40B4-BE49-F238E27FC236}">
                <a16:creationId xmlns:a16="http://schemas.microsoft.com/office/drawing/2014/main" id="{8166578C-4316-4C10-89C0-CBAD8BCB6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5" name="Rectangle 74">
              <a:extLst>
                <a:ext uri="{FF2B5EF4-FFF2-40B4-BE49-F238E27FC236}">
                  <a16:creationId xmlns:a16="http://schemas.microsoft.com/office/drawing/2014/main" id="{67EAD6BE-6743-4E5D-B371-D6D422290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5A21397-70AD-4B22-B332-41C5E2CA8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576B637C-5B6A-4B3F-951A-42C0E88B52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ACFCE98-3E90-4230-9F34-423CD9A73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B6E6422-6AEA-47B7-9770-5516483C4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7432F8A4-33D0-4CE5-ACBF-F9BDA7C0A9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89BDE4-586A-4DB4-B5BF-E84840D4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744" y="1018626"/>
            <a:ext cx="4939523" cy="1303867"/>
          </a:xfrm>
        </p:spPr>
        <p:txBody>
          <a:bodyPr>
            <a:normAutofit/>
          </a:bodyPr>
          <a:lstStyle/>
          <a:p>
            <a:r>
              <a:rPr lang="en-US" dirty="0"/>
              <a:t>Human Figure</a:t>
            </a:r>
            <a:br>
              <a:rPr lang="en-US" dirty="0"/>
            </a:br>
            <a:r>
              <a:rPr lang="en-US" sz="1400" dirty="0"/>
              <a:t>Ain Ghazal, Jordan. ca. 6,750 – 6,250 BCE.</a:t>
            </a:r>
            <a:br>
              <a:rPr lang="en-US" sz="1400" dirty="0"/>
            </a:br>
            <a:r>
              <a:rPr lang="en-US" sz="1400" dirty="0"/>
              <a:t>Plaster</a:t>
            </a:r>
            <a:endParaRPr lang="en-US" dirty="0"/>
          </a:p>
        </p:txBody>
      </p:sp>
      <p:sp>
        <p:nvSpPr>
          <p:cNvPr id="8202" name="Rectangle 81">
            <a:extLst>
              <a:ext uri="{FF2B5EF4-FFF2-40B4-BE49-F238E27FC236}">
                <a16:creationId xmlns:a16="http://schemas.microsoft.com/office/drawing/2014/main" id="{BC940E9A-BC73-4828-82AC-C6F5C978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3" name="Picture 2" descr="Image result for Human figure from Ain Ghazal">
            <a:extLst>
              <a:ext uri="{FF2B5EF4-FFF2-40B4-BE49-F238E27FC236}">
                <a16:creationId xmlns:a16="http://schemas.microsoft.com/office/drawing/2014/main" id="{ED3BBDAC-382E-455A-B720-F66006D09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431" b="1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2EBB388-E9A7-4AEA-BCD7-0922DECA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04" name="Content Placeholder 8198">
            <a:extLst>
              <a:ext uri="{FF2B5EF4-FFF2-40B4-BE49-F238E27FC236}">
                <a16:creationId xmlns:a16="http://schemas.microsoft.com/office/drawing/2014/main" id="{65281C92-041E-4056-9179-113C56BAF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3863647" cy="3318936"/>
          </a:xfrm>
        </p:spPr>
        <p:txBody>
          <a:bodyPr>
            <a:normAutofit/>
          </a:bodyPr>
          <a:lstStyle/>
          <a:p>
            <a:r>
              <a:rPr lang="en-US" dirty="0"/>
              <a:t>3 foot 5 inches tall</a:t>
            </a:r>
          </a:p>
          <a:p>
            <a:r>
              <a:rPr lang="en-US" dirty="0"/>
              <a:t>Found with dozens of white plaster statuettes, some with 2 heads and details added in paint.</a:t>
            </a:r>
          </a:p>
          <a:p>
            <a:r>
              <a:rPr lang="en-US" dirty="0"/>
              <a:t>Some of the earliest large sculptures known.</a:t>
            </a:r>
          </a:p>
        </p:txBody>
      </p:sp>
      <p:pic>
        <p:nvPicPr>
          <p:cNvPr id="8196" name="Picture 4" descr="Image result for Human figure from Ain Ghazal">
            <a:extLst>
              <a:ext uri="{FF2B5EF4-FFF2-40B4-BE49-F238E27FC236}">
                <a16:creationId xmlns:a16="http://schemas.microsoft.com/office/drawing/2014/main" id="{0710F4D3-FD8F-4DAD-B496-1252CD704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03" y="1002250"/>
            <a:ext cx="2538528" cy="46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3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E4FC-3E26-443F-8482-11B6274D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ap prehistoric sites in europe">
            <a:extLst>
              <a:ext uri="{FF2B5EF4-FFF2-40B4-BE49-F238E27FC236}">
                <a16:creationId xmlns:a16="http://schemas.microsoft.com/office/drawing/2014/main" id="{F9A99DBA-0232-4970-BC8A-40B98215C0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36" y="843521"/>
            <a:ext cx="5912127" cy="51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4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5" name="Rectangle 74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35302F-BB0F-4476-889E-ED653AC6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400" dirty="0"/>
              <a:t>Waterworn pebble resembling a human face</a:t>
            </a:r>
            <a:br>
              <a:rPr lang="en-US" sz="2400" dirty="0"/>
            </a:br>
            <a:r>
              <a:rPr lang="en-US" sz="1200" dirty="0" err="1"/>
              <a:t>Makapansgat</a:t>
            </a:r>
            <a:r>
              <a:rPr lang="en-US" sz="1200" dirty="0"/>
              <a:t>, South Africa. 3,000,000 BCE.</a:t>
            </a:r>
            <a:br>
              <a:rPr lang="en-US" sz="1200" dirty="0"/>
            </a:br>
            <a:r>
              <a:rPr lang="en-US" sz="1200" dirty="0"/>
              <a:t>Reddish Brown </a:t>
            </a:r>
            <a:r>
              <a:rPr lang="en-US" sz="1200" dirty="0" err="1"/>
              <a:t>Jasperite</a:t>
            </a:r>
            <a:endParaRPr lang="en-US" sz="1200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3DB704A3-E0A5-44FB-9F1C-433C5799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/>
              <a:t>This stone was found in a prehistoric shelter, and it is clear someone found it and realized it resembled a human face.</a:t>
            </a:r>
          </a:p>
          <a:p>
            <a:pPr algn="ctr"/>
            <a:r>
              <a:rPr lang="en-US" sz="2000" dirty="0"/>
              <a:t>Humankind began in Africa some 3 million years ago. We can not consider something art (especially prehistoric art) unless humans have intentionally altered a material beyond mere selection.)</a:t>
            </a:r>
          </a:p>
        </p:txBody>
      </p:sp>
      <p:pic>
        <p:nvPicPr>
          <p:cNvPr id="2053" name="Picture 2" descr="Image result for waterworn pebble resembling a human face">
            <a:extLst>
              <a:ext uri="{FF2B5EF4-FFF2-40B4-BE49-F238E27FC236}">
                <a16:creationId xmlns:a16="http://schemas.microsoft.com/office/drawing/2014/main" id="{9FBF8652-E289-4809-9225-957C8B96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55" y="982131"/>
            <a:ext cx="4379892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4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5" name="Rectangle 74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65342C-A4FC-45AF-8DCA-D3AE6851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400" dirty="0"/>
              <a:t>Animal Facing left from the Apollo 11 Cave</a:t>
            </a:r>
            <a:br>
              <a:rPr lang="en-US" sz="2400" dirty="0"/>
            </a:br>
            <a:r>
              <a:rPr lang="en-US" sz="1200" dirty="0" err="1"/>
              <a:t>Nambia</a:t>
            </a:r>
            <a:r>
              <a:rPr lang="en-US" sz="1200" dirty="0"/>
              <a:t> ca. 23,000 BCE</a:t>
            </a:r>
            <a:br>
              <a:rPr lang="en-US" sz="1200" dirty="0"/>
            </a:br>
            <a:r>
              <a:rPr lang="en-US" sz="1200" dirty="0"/>
              <a:t>Charcoal on stone</a:t>
            </a:r>
            <a:endParaRPr lang="en-US" sz="2400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3D8E0DCB-26E4-404D-B9C9-798C6F07A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Like most other paintings for thousands of years, this very early example from Africa shows an animal in strict profile so that all parts of the creature are shown.</a:t>
            </a:r>
          </a:p>
        </p:txBody>
      </p:sp>
      <p:pic>
        <p:nvPicPr>
          <p:cNvPr id="1029" name="Picture 2" descr="Image result for animal facing left apollo 11 cave">
            <a:extLst>
              <a:ext uri="{FF2B5EF4-FFF2-40B4-BE49-F238E27FC236}">
                <a16:creationId xmlns:a16="http://schemas.microsoft.com/office/drawing/2014/main" id="{E86BBFD1-4640-4C13-A175-7FD02A6A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8" y="1323254"/>
            <a:ext cx="5469466" cy="4211488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9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C9367BBE-1BCD-4C08-8822-9A9708CFF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8ED2243-B029-4AE6-971E-F8837B2AF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9" name="Rectangle 78">
              <a:extLst>
                <a:ext uri="{FF2B5EF4-FFF2-40B4-BE49-F238E27FC236}">
                  <a16:creationId xmlns:a16="http://schemas.microsoft.com/office/drawing/2014/main" id="{D59B5956-0FD8-4210-A340-EA1906751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A569481-0F8D-40B8-AFF4-32327BB0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4D699497-DC13-44A1-A183-7E22B6693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DBAD79F-FCB6-4DCE-936E-862352283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598B8DDE-9C21-4CB1-B681-4B1F7BD8D6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71AE243C-8484-4AF8-92B9-350951958E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2A1924-0442-4E77-91B5-8670E6F3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Cave Paintings </a:t>
            </a:r>
            <a:br>
              <a:rPr lang="en-US" sz="4000" dirty="0"/>
            </a:br>
            <a:r>
              <a:rPr lang="en-US" sz="1800" dirty="0"/>
              <a:t>Altamira and Lascaux</a:t>
            </a:r>
            <a:br>
              <a:rPr lang="en-US" sz="1800" dirty="0"/>
            </a:br>
            <a:r>
              <a:rPr lang="en-US" sz="1800" dirty="0"/>
              <a:t>Spain and France</a:t>
            </a:r>
            <a:br>
              <a:rPr lang="en-US" sz="1800" dirty="0"/>
            </a:br>
            <a:r>
              <a:rPr lang="en-US" sz="1800" dirty="0"/>
              <a:t>11,000 – 15,000 BCE </a:t>
            </a:r>
            <a:endParaRPr lang="en-US" sz="4000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56DDC7-67B6-4134-81F1-46B0EEDD5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1" name="Content Placeholder 3080">
            <a:extLst>
              <a:ext uri="{FF2B5EF4-FFF2-40B4-BE49-F238E27FC236}">
                <a16:creationId xmlns:a16="http://schemas.microsoft.com/office/drawing/2014/main" id="{8A741D59-7075-4664-B6C1-B8A44E80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r>
              <a:rPr lang="en-US" dirty="0"/>
              <a:t>The best known Paleolithic cave is in Lascaux France. There is a huge amount of painted surfaces. </a:t>
            </a:r>
          </a:p>
          <a:p>
            <a:r>
              <a:rPr lang="en-US" dirty="0"/>
              <a:t>Hall of the Bulls demonstrates the idea of twisted perspective. Heads in profile, but horns up front.</a:t>
            </a:r>
          </a:p>
          <a:p>
            <a:r>
              <a:rPr lang="en-US" dirty="0"/>
              <a:t>Bringing animals under their control.</a:t>
            </a:r>
          </a:p>
        </p:txBody>
      </p:sp>
      <p:pic>
        <p:nvPicPr>
          <p:cNvPr id="3079" name="Picture 2" descr="Image result for bison cave of altamira">
            <a:extLst>
              <a:ext uri="{FF2B5EF4-FFF2-40B4-BE49-F238E27FC236}">
                <a16:creationId xmlns:a16="http://schemas.microsoft.com/office/drawing/2014/main" id="{0389305C-5BAF-4518-AFAD-EA4F80F45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r="18776"/>
          <a:stretch/>
        </p:blipFill>
        <p:spPr bwMode="auto">
          <a:xfrm>
            <a:off x="6093447" y="821175"/>
            <a:ext cx="2584054" cy="2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EBA447FF-73AE-47C6-A742-0E00BCA17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hall of the bulls lascaux">
            <a:extLst>
              <a:ext uri="{FF2B5EF4-FFF2-40B4-BE49-F238E27FC236}">
                <a16:creationId xmlns:a16="http://schemas.microsoft.com/office/drawing/2014/main" id="{A5871AE2-77B7-4EE5-82A8-A451DD76E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2" r="-2" b="20636"/>
          <a:stretch/>
        </p:blipFill>
        <p:spPr bwMode="auto">
          <a:xfrm>
            <a:off x="6093448" y="3453833"/>
            <a:ext cx="5264080" cy="24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5" name="Rectangle 74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E3458F-587F-4EC6-B3AB-D0D88B91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563532" cy="1303867"/>
          </a:xfrm>
        </p:spPr>
        <p:txBody>
          <a:bodyPr>
            <a:normAutofit/>
          </a:bodyPr>
          <a:lstStyle/>
          <a:p>
            <a:r>
              <a:rPr lang="en-US" sz="2400" dirty="0"/>
              <a:t>Rhinoceros, wounded man, and disemboweled bison</a:t>
            </a:r>
            <a:br>
              <a:rPr lang="en-US" sz="2400" dirty="0"/>
            </a:br>
            <a:r>
              <a:rPr lang="en-US" sz="1400" dirty="0"/>
              <a:t>Lascaux, France. Ca. 15,000 – 13,000</a:t>
            </a:r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2" descr="Image result for rhinoceros, wounded man and disemboweled bison">
            <a:extLst>
              <a:ext uri="{FF2B5EF4-FFF2-40B4-BE49-F238E27FC236}">
                <a16:creationId xmlns:a16="http://schemas.microsoft.com/office/drawing/2014/main" id="{C9437C8F-1948-4794-81E7-A3FB037EC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r="3839" b="-1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3" name="Content Placeholder 4102">
            <a:extLst>
              <a:ext uri="{FF2B5EF4-FFF2-40B4-BE49-F238E27FC236}">
                <a16:creationId xmlns:a16="http://schemas.microsoft.com/office/drawing/2014/main" id="{0BCE8789-8B76-4D7E-9704-5D32F7D30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If this painting truly depicts a hunting scene, they constitute the earliest example of narrative art ever discovered.</a:t>
            </a:r>
          </a:p>
        </p:txBody>
      </p:sp>
    </p:spTree>
    <p:extLst>
      <p:ext uri="{BB962C8B-B14F-4D97-AF65-F5344CB8AC3E}">
        <p14:creationId xmlns:p14="http://schemas.microsoft.com/office/powerpoint/2010/main" val="36836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4CD981C6-3EC5-4C3F-97F0-FE195DDA3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5" name="Rectangle 74">
              <a:extLst>
                <a:ext uri="{FF2B5EF4-FFF2-40B4-BE49-F238E27FC236}">
                  <a16:creationId xmlns:a16="http://schemas.microsoft.com/office/drawing/2014/main" id="{093D8CF8-345C-4770-ACE7-5B9922492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1AADDD6-E336-430F-A143-E1449FFBD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D3D05261-D481-47F2-AC96-E7DCF933D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64A2D2E-27E9-4C54-AD41-D18C3AE90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73335F48-A05B-443B-AB98-E17241148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4B1A363B-5FCE-4BA3-86EA-4A95DF5B3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ED81B7-841E-49A3-AFF5-80C6696D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 err="1"/>
              <a:t>Hohlenstein-Stadel</a:t>
            </a:r>
            <a:br>
              <a:rPr lang="en-US" dirty="0"/>
            </a:br>
            <a:r>
              <a:rPr lang="en-US" sz="1400" dirty="0"/>
              <a:t>Germany, ca. 30,000 – 28,000 BCE</a:t>
            </a:r>
            <a:br>
              <a:rPr lang="en-US" sz="1400" dirty="0"/>
            </a:br>
            <a:r>
              <a:rPr lang="en-US" sz="1400" dirty="0"/>
              <a:t>Mammoth Ivory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6202298-0030-4CC3-9BE1-94DE4227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2" descr="Image result for hohlenstein-stadel">
            <a:extLst>
              <a:ext uri="{FF2B5EF4-FFF2-40B4-BE49-F238E27FC236}">
                <a16:creationId xmlns:a16="http://schemas.microsoft.com/office/drawing/2014/main" id="{A8B91AD5-6B3F-44E5-B9A7-CB0B65623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57" y="1410208"/>
            <a:ext cx="2681852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3E9AB96-F9B3-463D-BA23-961C1B0E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7" name="Content Placeholder 5126">
            <a:extLst>
              <a:ext uri="{FF2B5EF4-FFF2-40B4-BE49-F238E27FC236}">
                <a16:creationId xmlns:a16="http://schemas.microsoft.com/office/drawing/2014/main" id="{D2E3912E-46C0-4660-A858-61546234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is one of the oldest known sculptures and is nearly a foot tall. </a:t>
            </a:r>
          </a:p>
          <a:p>
            <a:r>
              <a:rPr lang="en-US" dirty="0"/>
              <a:t>Depicts a human with a feline head.</a:t>
            </a:r>
          </a:p>
          <a:p>
            <a:pPr lvl="1"/>
            <a:r>
              <a:rPr lang="en-US" dirty="0"/>
              <a:t>Purely the artists imagination? A sorcerer or magician wearing a mask? Humans dressing up as animals?</a:t>
            </a:r>
          </a:p>
          <a:p>
            <a:r>
              <a:rPr lang="en-US" dirty="0"/>
              <a:t> Important to the creator because of how much time and effort it would have taken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5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5" name="Rectangle 74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CA0B41-FFB0-4EFB-B8CD-0D28BD7E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400" dirty="0"/>
              <a:t>Venus of Willendorf</a:t>
            </a:r>
            <a:br>
              <a:rPr lang="en-US" sz="2400" dirty="0"/>
            </a:br>
            <a:r>
              <a:rPr lang="en-US" sz="1400" dirty="0" err="1"/>
              <a:t>Willendorf</a:t>
            </a:r>
            <a:r>
              <a:rPr lang="en-US" sz="1400" dirty="0"/>
              <a:t>, Austria. ca. 28,000 – 25,000 BCE</a:t>
            </a:r>
            <a:br>
              <a:rPr lang="en-US" sz="1400" dirty="0"/>
            </a:br>
            <a:r>
              <a:rPr lang="en-US" sz="1400" dirty="0"/>
              <a:t>Limestone</a:t>
            </a:r>
            <a:endParaRPr lang="en-US" sz="2400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1" name="Content Placeholder 6150">
            <a:extLst>
              <a:ext uri="{FF2B5EF4-FFF2-40B4-BE49-F238E27FC236}">
                <a16:creationId xmlns:a16="http://schemas.microsoft.com/office/drawing/2014/main" id="{8E8C2D62-FE15-478C-908C-14FE513D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Demonstrates exaggerated proportions. </a:t>
            </a:r>
          </a:p>
          <a:p>
            <a:pPr algn="ctr"/>
            <a:r>
              <a:rPr lang="en-US" dirty="0"/>
              <a:t>Childbearing capabilities of women ensured the continued survival of the species. </a:t>
            </a:r>
          </a:p>
          <a:p>
            <a:pPr algn="ctr"/>
            <a:r>
              <a:rPr lang="en-US" dirty="0"/>
              <a:t>Maybe the point of view is of woman laying or looking down which could be responsible for the exaggerated proportions. </a:t>
            </a:r>
            <a:endParaRPr lang="en-US" sz="1600" dirty="0"/>
          </a:p>
        </p:txBody>
      </p:sp>
      <p:pic>
        <p:nvPicPr>
          <p:cNvPr id="6149" name="Picture 2" descr="Image result for venus of willendorf">
            <a:extLst>
              <a:ext uri="{FF2B5EF4-FFF2-40B4-BE49-F238E27FC236}">
                <a16:creationId xmlns:a16="http://schemas.microsoft.com/office/drawing/2014/main" id="{E0972B7B-DE68-48AD-8B4A-55E754CB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8" y="1938569"/>
            <a:ext cx="5469466" cy="2980858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8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C11FE44B-46D1-485F-88E0-F790CE42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5" name="Rectangle 74">
              <a:extLst>
                <a:ext uri="{FF2B5EF4-FFF2-40B4-BE49-F238E27FC236}">
                  <a16:creationId xmlns:a16="http://schemas.microsoft.com/office/drawing/2014/main" id="{57D4B92A-5EF4-4B95-8004-943EE0628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C93532B-75B6-4775-9B2B-2064D71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A6CE258-75E4-4B8E-9C2C-620A11F97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8AEEA47-89DA-4860-87E2-DC953998E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5DDD0F81-BADD-46AE-BDB8-65D419C01D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08A4150D-E0D7-4796-8DF9-4BB3BA13E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AAFD1-1FF2-4C53-815E-75ECF7E1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400" dirty="0"/>
              <a:t>Bison with Turned Head</a:t>
            </a:r>
            <a:br>
              <a:rPr lang="en-US" sz="2400" dirty="0"/>
            </a:br>
            <a:r>
              <a:rPr lang="en-US" sz="1400" dirty="0"/>
              <a:t>La Madeline, France. Ca. 12,000 BCE</a:t>
            </a:r>
            <a:br>
              <a:rPr lang="en-US" sz="1400" dirty="0"/>
            </a:br>
            <a:r>
              <a:rPr lang="en-US" sz="1400" dirty="0"/>
              <a:t>Reindeer Horn</a:t>
            </a:r>
            <a:endParaRPr lang="en-US" sz="2400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272FA93-03B0-4857-8946-E04C5E7E2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5" name="Content Placeholder 7174">
            <a:extLst>
              <a:ext uri="{FF2B5EF4-FFF2-40B4-BE49-F238E27FC236}">
                <a16:creationId xmlns:a16="http://schemas.microsoft.com/office/drawing/2014/main" id="{37ED1A2A-C5E7-45E3-ABFC-41A33B8E3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sculpture is only about 4 inches long but includes incredible detail.</a:t>
            </a:r>
          </a:p>
          <a:p>
            <a:pPr algn="ctr"/>
            <a:r>
              <a:rPr lang="en-US" dirty="0"/>
              <a:t> Is the head turned because of the space available or as an intentional artistic choice?</a:t>
            </a:r>
            <a:endParaRPr lang="en-US" sz="1600" dirty="0"/>
          </a:p>
        </p:txBody>
      </p:sp>
      <p:pic>
        <p:nvPicPr>
          <p:cNvPr id="7173" name="Picture 2" descr="Image result for bison with turned head">
            <a:extLst>
              <a:ext uri="{FF2B5EF4-FFF2-40B4-BE49-F238E27FC236}">
                <a16:creationId xmlns:a16="http://schemas.microsoft.com/office/drawing/2014/main" id="{FC8FC873-08DA-4BCE-95A1-A376167AF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r="13040" b="-3"/>
          <a:stretch/>
        </p:blipFill>
        <p:spPr bwMode="auto"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34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348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Prehistoric/Paleolithic Art</vt:lpstr>
      <vt:lpstr>PowerPoint Presentation</vt:lpstr>
      <vt:lpstr>Waterworn pebble resembling a human face Makapansgat, South Africa. 3,000,000 BCE. Reddish Brown Jasperite</vt:lpstr>
      <vt:lpstr>Animal Facing left from the Apollo 11 Cave Nambia ca. 23,000 BCE Charcoal on stone</vt:lpstr>
      <vt:lpstr>Cave Paintings  Altamira and Lascaux Spain and France 11,000 – 15,000 BCE </vt:lpstr>
      <vt:lpstr>Rhinoceros, wounded man, and disemboweled bison Lascaux, France. Ca. 15,000 – 13,000</vt:lpstr>
      <vt:lpstr>Hohlenstein-Stadel Germany, ca. 30,000 – 28,000 BCE Mammoth Ivory</vt:lpstr>
      <vt:lpstr>Venus of Willendorf Willendorf, Austria. ca. 28,000 – 25,000 BCE Limestone</vt:lpstr>
      <vt:lpstr>Bison with Turned Head La Madeline, France. Ca. 12,000 BCE Reindeer Horn</vt:lpstr>
      <vt:lpstr>Human Figure Ain Ghazal, Jordan. ca. 6,750 – 6,250 BCE. Plaster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Prehistoric/Paleolithic Art</dc:title>
  <dc:creator>Chelsea Ermer</dc:creator>
  <cp:lastModifiedBy>Chelsea Ermer</cp:lastModifiedBy>
  <cp:revision>3</cp:revision>
  <dcterms:created xsi:type="dcterms:W3CDTF">2018-08-21T04:33:28Z</dcterms:created>
  <dcterms:modified xsi:type="dcterms:W3CDTF">2018-08-21T05:20:25Z</dcterms:modified>
</cp:coreProperties>
</file>