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  <p:sldId id="260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C6B4-2CA1-4E12-BC9B-98A048329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320" y="1160441"/>
            <a:ext cx="5518066" cy="2268559"/>
          </a:xfrm>
        </p:spPr>
        <p:txBody>
          <a:bodyPr>
            <a:normAutofit fontScale="90000"/>
          </a:bodyPr>
          <a:lstStyle/>
          <a:p>
            <a:r>
              <a:rPr lang="en-US" dirty="0"/>
              <a:t>Pyramids, Mummies, and the Afterlife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23F0D-0B10-41FA-8B23-84DE6677B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757" y="1192696"/>
            <a:ext cx="2756452" cy="344556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“Concerning Egypt itself I shall extend my remarks to a great length, because there is no country that possesses so many wonders, nor any that has such a number of works that defy description.” </a:t>
            </a:r>
          </a:p>
          <a:p>
            <a:r>
              <a:rPr lang="en-US" dirty="0">
                <a:solidFill>
                  <a:schemeClr val="bg1"/>
                </a:solidFill>
              </a:rPr>
              <a:t>-Ancient Greek historian Herodotus</a:t>
            </a:r>
          </a:p>
        </p:txBody>
      </p:sp>
    </p:spTree>
    <p:extLst>
      <p:ext uri="{BB962C8B-B14F-4D97-AF65-F5344CB8AC3E}">
        <p14:creationId xmlns:p14="http://schemas.microsoft.com/office/powerpoint/2010/main" val="4581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5617FE-C08B-48ED-918D-23B922038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99CF5C8-EC2B-40AD-81BF-A66A059E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BF8968F-0460-47B4-90FA-E3D3AD66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25B37D9-BF8F-4A6E-A59A-1573BC0F4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04FACE-81BE-43B8-B14B-1C9DE227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63220D3-7CD4-4BB8-989A-00E976F1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582C2F-CF92-472D-9D0A-F08B0BDD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n-US" dirty="0" err="1"/>
              <a:t>Ushabtis</a:t>
            </a:r>
            <a:r>
              <a:rPr lang="en-US" dirty="0"/>
              <a:t> - Answerers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E0D7C0-4F94-4ED2-A450-5C047A46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0169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8ACAD-0CDE-4BD4-8962-084F7E614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812" y="1496641"/>
            <a:ext cx="3405541" cy="4720134"/>
          </a:xfrm>
        </p:spPr>
        <p:txBody>
          <a:bodyPr>
            <a:normAutofit/>
          </a:bodyPr>
          <a:lstStyle/>
          <a:p>
            <a:r>
              <a:rPr lang="en-US" sz="1600" dirty="0"/>
              <a:t>These figurines were placed in the tomb with the deceased, and preformed any labor required of the deceased in the afterlife, answering whenever his or her name was called.</a:t>
            </a:r>
          </a:p>
          <a:p>
            <a:r>
              <a:rPr lang="en-US" sz="1600" dirty="0"/>
              <a:t>They also began placing statues of the deceased in the tombs to guarantee the permanence of the person’s identity. </a:t>
            </a:r>
          </a:p>
        </p:txBody>
      </p:sp>
      <p:pic>
        <p:nvPicPr>
          <p:cNvPr id="12290" name="Picture 2" descr="Image result for ushabtis">
            <a:extLst>
              <a:ext uri="{FF2B5EF4-FFF2-40B4-BE49-F238E27FC236}">
                <a16:creationId xmlns:a16="http://schemas.microsoft.com/office/drawing/2014/main" id="{51E080DB-A433-4791-9753-B11DF0D85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" r="1855" b="3"/>
          <a:stretch/>
        </p:blipFill>
        <p:spPr bwMode="auto">
          <a:xfrm>
            <a:off x="5070912" y="2052116"/>
            <a:ext cx="5888759" cy="4122359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9DA6A5E4-5476-47B9-8B91-5A041824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6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80B54C51-27BE-43BD-BC81-27776A843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D3CF2D9-8901-45A2-B471-FC2CA2AB3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420416F-3A2A-43A3-B418-9CAC45C9F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25958F2-30D6-4822-87E1-A90BD7C0D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88C662B-97E5-46D0-898E-BAABA7524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FBA30C-EF36-49BA-9808-B6DC5D926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665CA-15E9-4BB8-911C-5A49080F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2739581" cy="107722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Architecture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D942057-3B1D-425B-8FA4-59CC545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6C0B3-52B8-45E8-B468-76263DA82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26" y="1991573"/>
            <a:ext cx="2739581" cy="3997828"/>
          </a:xfrm>
        </p:spPr>
        <p:txBody>
          <a:bodyPr>
            <a:noAutofit/>
          </a:bodyPr>
          <a:lstStyle/>
          <a:p>
            <a:r>
              <a:rPr lang="en-US" sz="2400" dirty="0"/>
              <a:t>The majority of monuments the Egyptians left behind were dedicated to ensuring safety and happiness in the next life.</a:t>
            </a:r>
          </a:p>
        </p:txBody>
      </p:sp>
      <p:pic>
        <p:nvPicPr>
          <p:cNvPr id="2052" name="Picture 4" descr="Image result for pyramids">
            <a:extLst>
              <a:ext uri="{FF2B5EF4-FFF2-40B4-BE49-F238E27FC236}">
                <a16:creationId xmlns:a16="http://schemas.microsoft.com/office/drawing/2014/main" id="{C0F3A299-43FA-42C9-B8F2-ACE4ADEAB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11123"/>
          <a:stretch/>
        </p:blipFill>
        <p:spPr bwMode="auto">
          <a:xfrm>
            <a:off x="5436752" y="-1"/>
            <a:ext cx="5948167" cy="42651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gyptian mastabas">
            <a:extLst>
              <a:ext uri="{FF2B5EF4-FFF2-40B4-BE49-F238E27FC236}">
                <a16:creationId xmlns:a16="http://schemas.microsoft.com/office/drawing/2014/main" id="{094EAD64-C385-4ACE-9C85-DDADC183D6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r="30484" b="-1"/>
          <a:stretch/>
        </p:blipFill>
        <p:spPr bwMode="auto">
          <a:xfrm>
            <a:off x="5437271" y="4267831"/>
            <a:ext cx="2968534" cy="25903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he sphinx">
            <a:extLst>
              <a:ext uri="{FF2B5EF4-FFF2-40B4-BE49-F238E27FC236}">
                <a16:creationId xmlns:a16="http://schemas.microsoft.com/office/drawing/2014/main" id="{3B05403F-3677-42CF-994A-A244E5120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r="21562" b="1"/>
          <a:stretch/>
        </p:blipFill>
        <p:spPr bwMode="auto">
          <a:xfrm>
            <a:off x="8405805" y="4267831"/>
            <a:ext cx="2979115" cy="25903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900A18D-494A-4479-B2B3-3043CDBEB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FF45E05-D141-4A25-8E14-BD1B668BA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DE250E4-F24F-4598-AFEF-08BF9B14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128105D-9E29-4F8F-B16B-BC337D04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76B3794-4517-42B9-98DF-F1A43A8B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F70691-42ED-46B1-9728-F7B5AF3A7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EFA55-79B7-45AC-B7E6-5F674D0A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07" y="4259439"/>
            <a:ext cx="8445357" cy="88352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Mastaba</a:t>
            </a:r>
            <a:r>
              <a:rPr lang="en-US" sz="4800" dirty="0"/>
              <a:t> (Arabic for bench)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ADDB97-DC3A-4C7C-B565-1C1FF5095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2" descr="Image result for mastaba egyptian">
            <a:extLst>
              <a:ext uri="{FF2B5EF4-FFF2-40B4-BE49-F238E27FC236}">
                <a16:creationId xmlns:a16="http://schemas.microsoft.com/office/drawing/2014/main" id="{3698C161-738C-4774-9191-23BE1DBC60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" b="-1"/>
          <a:stretch/>
        </p:blipFill>
        <p:spPr bwMode="auto">
          <a:xfrm>
            <a:off x="1005401" y="-1"/>
            <a:ext cx="10380133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7D87AA6-3C34-4BFE-A32D-D17C3345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3DCADB-5BB9-4BD2-875A-9A1C1D97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1F927E-1697-494A-92D7-45271F2AF2A3}"/>
              </a:ext>
            </a:extLst>
          </p:cNvPr>
          <p:cNvSpPr txBox="1"/>
          <p:nvPr/>
        </p:nvSpPr>
        <p:spPr>
          <a:xfrm>
            <a:off x="1804452" y="5007362"/>
            <a:ext cx="8577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rectangular brick or stone sculpture with sloping sides built over an undergrown burial chamber. (Probably </a:t>
            </a:r>
            <a:r>
              <a:rPr lang="en-US" dirty="0" err="1"/>
              <a:t>remenisint</a:t>
            </a:r>
            <a:r>
              <a:rPr lang="en-US" dirty="0"/>
              <a:t> of the earthen mounds of even earlier burial sites.)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Originally housed single burials, but later accommodated multiple family burials and became more complex.</a:t>
            </a:r>
          </a:p>
        </p:txBody>
      </p:sp>
    </p:spTree>
    <p:extLst>
      <p:ext uri="{BB962C8B-B14F-4D97-AF65-F5344CB8AC3E}">
        <p14:creationId xmlns:p14="http://schemas.microsoft.com/office/powerpoint/2010/main" val="526961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8094F62-F8E9-406A-B6D6-9F5C10D93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F4F4114-D721-4059-B20D-5E30295D2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0CA5B3B-77C4-4A4B-92B4-3EA9E0C55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5F9A31F-0CEE-4B50-8DD2-DDA041D7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58CC60-1CEE-4D9E-9190-5DF277A6C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1" name="Picture 2" descr="Image result for mastaba drawn layout">
            <a:extLst>
              <a:ext uri="{FF2B5EF4-FFF2-40B4-BE49-F238E27FC236}">
                <a16:creationId xmlns:a16="http://schemas.microsoft.com/office/drawing/2014/main" id="{DC18A668-444A-4D86-BDFB-F75FBAF53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6" r="-1" b="-1"/>
          <a:stretch/>
        </p:blipFill>
        <p:spPr bwMode="auto">
          <a:xfrm>
            <a:off x="1007761" y="227"/>
            <a:ext cx="5740362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B2424749-5AFA-4CE1-A7F1-3DB0A208A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2CAA67-0A6D-4CDB-ADFC-5EC78CB5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5511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2924A-5D0B-4589-9E88-62503A4B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739" y="3428998"/>
            <a:ext cx="286322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An interior view of a single burial </a:t>
            </a:r>
            <a:r>
              <a:rPr lang="en-US" sz="3600" dirty="0" err="1"/>
              <a:t>mastaba</a:t>
            </a:r>
            <a:endParaRPr lang="en-US" sz="3600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ED41E6-877A-4425-B2E3-CE82ACB5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40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8435E5-F29F-4BDE-ABA7-B091828B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41F20C2-8502-4722-996D-02CB3572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580B46-1864-454F-8750-977222D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DF74CC8-2CA1-4250-8F52-A4309D061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145F08-79DF-45F4-9BD0-99455DA24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5C037EC-F083-44DC-9CEE-DF280B45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3B25D-4860-4E87-AE49-492215463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5" y="808056"/>
            <a:ext cx="2668106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Stepped Pyramid of Djoser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55457-1F7B-4433-9AC8-08609434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19" y="2104974"/>
            <a:ext cx="4136343" cy="4478705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Built by Imhotep, the first recorded name of an artist in history!</a:t>
            </a:r>
          </a:p>
          <a:p>
            <a:r>
              <a:rPr lang="en-US" sz="1600" dirty="0"/>
              <a:t>Basically a precursor to the pyramids. </a:t>
            </a:r>
          </a:p>
          <a:p>
            <a:r>
              <a:rPr lang="en-US" sz="1600" dirty="0"/>
              <a:t>Basically </a:t>
            </a:r>
            <a:r>
              <a:rPr lang="en-US" sz="1600" dirty="0" err="1"/>
              <a:t>mastabas</a:t>
            </a:r>
            <a:r>
              <a:rPr lang="en-US" sz="1600" dirty="0"/>
              <a:t> stacked on top of each other.</a:t>
            </a:r>
          </a:p>
          <a:p>
            <a:r>
              <a:rPr lang="en-US" sz="1600" dirty="0"/>
              <a:t>Beneath the pyramid was a network of several hundred underground rooms and galleries.</a:t>
            </a:r>
          </a:p>
          <a:p>
            <a:r>
              <a:rPr lang="en-US" sz="1600" dirty="0"/>
              <a:t>Was meant to both protect and house his wealth and be his palace in the afterlife. </a:t>
            </a:r>
          </a:p>
          <a:p>
            <a:r>
              <a:rPr lang="en-US" sz="1600" dirty="0"/>
              <a:t>Enclosed in a giant complex showing his stature and importance.</a:t>
            </a:r>
          </a:p>
        </p:txBody>
      </p:sp>
      <p:pic>
        <p:nvPicPr>
          <p:cNvPr id="14338" name="Picture 2" descr="Image result for stepped pyramid Imhotep">
            <a:extLst>
              <a:ext uri="{FF2B5EF4-FFF2-40B4-BE49-F238E27FC236}">
                <a16:creationId xmlns:a16="http://schemas.microsoft.com/office/drawing/2014/main" id="{DB901AA7-D0F1-4B68-9960-86B38B2EB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4" r="-3" b="4519"/>
          <a:stretch/>
        </p:blipFill>
        <p:spPr bwMode="auto">
          <a:xfrm>
            <a:off x="5436752" y="10"/>
            <a:ext cx="5948167" cy="34325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04B64E4-56C9-4DF6-AF00-92C82A1AA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14340" name="Picture 4" descr="Image result for plan mortuary precinct of Djoser">
            <a:extLst>
              <a:ext uri="{FF2B5EF4-FFF2-40B4-BE49-F238E27FC236}">
                <a16:creationId xmlns:a16="http://schemas.microsoft.com/office/drawing/2014/main" id="{06AC4B39-B031-46F8-BB02-6B9CD41F9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3053"/>
          <a:stretch/>
        </p:blipFill>
        <p:spPr bwMode="auto">
          <a:xfrm>
            <a:off x="5436753" y="3425635"/>
            <a:ext cx="5948167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34702F6-62E3-4651-A1F0-CB3733F2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35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FF45E05-D141-4A25-8E14-BD1B668BA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DE250E4-F24F-4598-AFEF-08BF9B14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128105D-9E29-4F8F-B16B-BC337D04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76B3794-4517-42B9-98DF-F1A43A8B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F70691-42ED-46B1-9728-F7B5AF3A7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0D91D-AB20-4374-A040-BB4F35D22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416" y="4259439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Great Pyramids of Gizeh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ADDB97-DC3A-4C7C-B565-1C1FF5095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5" name="Picture 2" descr="Image result for the great pyramids of gizeh">
            <a:extLst>
              <a:ext uri="{FF2B5EF4-FFF2-40B4-BE49-F238E27FC236}">
                <a16:creationId xmlns:a16="http://schemas.microsoft.com/office/drawing/2014/main" id="{5FC7B667-1C69-4B40-A08D-984F394022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8" r="-1" b="22118"/>
          <a:stretch/>
        </p:blipFill>
        <p:spPr bwMode="auto">
          <a:xfrm>
            <a:off x="1005401" y="-1"/>
            <a:ext cx="10380133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7D87AA6-3C34-4BFE-A32D-D17C3345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3DCADB-5BB9-4BD2-875A-9A1C1D97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4EA7F-A9B6-422A-95F9-08293B5866FE}"/>
              </a:ext>
            </a:extLst>
          </p:cNvPr>
          <p:cNvSpPr txBox="1"/>
          <p:nvPr/>
        </p:nvSpPr>
        <p:spPr>
          <a:xfrm>
            <a:off x="1324077" y="5142963"/>
            <a:ext cx="9575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The pharaohs of the Kingdom accrued great wealth and spent it on grandiose projects. The most spectacular were the Great Pyramids of Gizeh which were built over about 75 years.</a:t>
            </a:r>
          </a:p>
          <a:p>
            <a:pPr marL="285750" indent="-285750">
              <a:buFontTx/>
              <a:buChar char="-"/>
            </a:pPr>
            <a:r>
              <a:rPr lang="en-US" dirty="0"/>
              <a:t>One of the oldest of the seven wonders of the world.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84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580B68A-9FCD-4218-B1AC-274CE9C9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6F8BB7F-0DBC-44A5-B641-5AFE32F96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C8E5C40-98AF-420F-9EA7-57039B157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DAF3C90-D309-48B6-AB0F-74AE1048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C38C68-7998-47D2-ACFB-7354EAF3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65C8DCD-2B88-41ED-8B63-9122BB6F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7301C1-F196-4D30-BDCB-714C9B22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A9FCC-DB8F-4E2C-800E-EDFA30C2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054" y="641225"/>
            <a:ext cx="3609771" cy="5731440"/>
          </a:xfrm>
        </p:spPr>
        <p:txBody>
          <a:bodyPr>
            <a:normAutofit/>
          </a:bodyPr>
          <a:lstStyle/>
          <a:p>
            <a:r>
              <a:rPr lang="en-US" sz="1800" dirty="0"/>
              <a:t>Built for the three pharaohs; Khafre (background), Khufu (middle/tallest), and Menkaure (front)</a:t>
            </a:r>
          </a:p>
          <a:p>
            <a:r>
              <a:rPr lang="en-US" sz="1800" dirty="0"/>
              <a:t>They represent the culmination of the architectural evolution that began with the </a:t>
            </a:r>
            <a:r>
              <a:rPr lang="en-US" sz="1800" dirty="0" err="1"/>
              <a:t>mastaba</a:t>
            </a:r>
            <a:r>
              <a:rPr lang="en-US" sz="1800" dirty="0"/>
              <a:t>.</a:t>
            </a:r>
          </a:p>
          <a:p>
            <a:r>
              <a:rPr lang="en-US" sz="1800" dirty="0"/>
              <a:t>This final form is situated to the four cardinal directions, and were symbols of the sun.</a:t>
            </a:r>
          </a:p>
          <a:p>
            <a:r>
              <a:rPr lang="en-US" sz="1800" dirty="0"/>
              <a:t>The suns rays are the ramp the pharaoh uses to ascend to the heavens.</a:t>
            </a:r>
          </a:p>
        </p:txBody>
      </p:sp>
      <p:pic>
        <p:nvPicPr>
          <p:cNvPr id="16386" name="Picture 2" descr="Image result for aerial view great pyramids of gizeh">
            <a:extLst>
              <a:ext uri="{FF2B5EF4-FFF2-40B4-BE49-F238E27FC236}">
                <a16:creationId xmlns:a16="http://schemas.microsoft.com/office/drawing/2014/main" id="{FB8F712F-709E-47B9-B2B6-E00B2870FC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r="28642"/>
          <a:stretch/>
        </p:blipFill>
        <p:spPr bwMode="auto">
          <a:xfrm>
            <a:off x="6096543" y="227"/>
            <a:ext cx="5288377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B4A66AB-0B35-4E2E-AE78-EA6F40F5A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6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DE5D9B-5DA2-4A61-8DEA-030C8B83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Image result for sphinx">
            <a:extLst>
              <a:ext uri="{FF2B5EF4-FFF2-40B4-BE49-F238E27FC236}">
                <a16:creationId xmlns:a16="http://schemas.microsoft.com/office/drawing/2014/main" id="{3A14EA70-5E67-431F-B4D2-3CD528A08E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9" r="9093" b="4992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FCD9CB-87EB-40F9-9004-926A80C55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FA69050-F98D-4FBB-832E-84A97833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2B7C1FE-204F-4D12-9428-F1F00E68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CC5A9E-F4D7-4F66-B47C-C62674B2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E2F2A2-CBFE-4159-A204-347E2B1F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4523B-8AE8-42B7-8AF3-733C0621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558305"/>
          </a:xfrm>
        </p:spPr>
        <p:txBody>
          <a:bodyPr>
            <a:normAutofit/>
          </a:bodyPr>
          <a:lstStyle/>
          <a:p>
            <a:pPr algn="l"/>
            <a:r>
              <a:rPr lang="en-US" sz="2600" dirty="0"/>
              <a:t>The Sphinx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508BE8E-CE4D-405C-848C-A293C7D20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3474-DD17-4919-B469-4666AA4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389" y="1366361"/>
            <a:ext cx="3369293" cy="5062574"/>
          </a:xfrm>
        </p:spPr>
        <p:txBody>
          <a:bodyPr>
            <a:normAutofit/>
          </a:bodyPr>
          <a:lstStyle/>
          <a:p>
            <a:r>
              <a:rPr lang="en-US" sz="1600" dirty="0"/>
              <a:t>In front of the valley temple of Khafre .</a:t>
            </a:r>
          </a:p>
          <a:p>
            <a:r>
              <a:rPr lang="en-US" sz="1600" dirty="0"/>
              <a:t>Most likely portrays Khafre, with the pharaohs ceremonial beard and headdress.</a:t>
            </a:r>
          </a:p>
          <a:p>
            <a:r>
              <a:rPr lang="en-US" sz="1600" dirty="0"/>
              <a:t>Suggests that the pharaoh possesses both knowledge and great strength, as well as authority over beasts.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D44A11-1B17-48A2-8E95-9A27FA8E8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7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D8435E5-F29F-4BDE-ABA7-B091828B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E41F20C2-8502-4722-996D-02CB35729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7580B46-1864-454F-8750-977222DB8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DF74CC8-2CA1-4250-8F52-A4309D061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6145F08-79DF-45F4-9BD0-99455DA24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5C037EC-F083-44DC-9CEE-DF280B455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F7D28-18AA-4042-9238-05E9DBC2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2969799" cy="1077229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From Stonehenge to the Great Pyramids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235CB-4E56-49D6-AE07-579CF562A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44" y="2052116"/>
            <a:ext cx="2969799" cy="3997828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Stonehenge is a giant stone creation that was found in England and dates back to the prehistoric times. To this day, it’s creation and meaning remains a mystery.</a:t>
            </a:r>
          </a:p>
          <a:p>
            <a:r>
              <a:rPr lang="en-US" sz="1600" dirty="0"/>
              <a:t>Similarly, the Great Pyramids of Giza and their creation have baffled and astounded humans for centuries.</a:t>
            </a:r>
          </a:p>
        </p:txBody>
      </p:sp>
      <p:pic>
        <p:nvPicPr>
          <p:cNvPr id="1026" name="Picture 2" descr="Image result for stonehenge">
            <a:extLst>
              <a:ext uri="{FF2B5EF4-FFF2-40B4-BE49-F238E27FC236}">
                <a16:creationId xmlns:a16="http://schemas.microsoft.com/office/drawing/2014/main" id="{A5AD6246-1A0A-4D35-B30B-23675B125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r="15933" b="2"/>
          <a:stretch/>
        </p:blipFill>
        <p:spPr bwMode="auto">
          <a:xfrm>
            <a:off x="5436752" y="10"/>
            <a:ext cx="5948167" cy="34325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04B64E4-56C9-4DF6-AF00-92C82A1AA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pic>
        <p:nvPicPr>
          <p:cNvPr id="1028" name="Picture 4" descr="Image result for great pyramids of Giza">
            <a:extLst>
              <a:ext uri="{FF2B5EF4-FFF2-40B4-BE49-F238E27FC236}">
                <a16:creationId xmlns:a16="http://schemas.microsoft.com/office/drawing/2014/main" id="{47DE4AD4-69FA-42B1-8AFD-D6325EEE6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" b="-2"/>
          <a:stretch/>
        </p:blipFill>
        <p:spPr bwMode="auto">
          <a:xfrm>
            <a:off x="5436753" y="3425635"/>
            <a:ext cx="5948167" cy="343259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34702F6-62E3-4651-A1F0-CB3733F2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99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4FDE5D9B-5DA2-4A61-8DEA-030C8B839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8" name="Picture 2" descr="Image result for ka egypt">
            <a:extLst>
              <a:ext uri="{FF2B5EF4-FFF2-40B4-BE49-F238E27FC236}">
                <a16:creationId xmlns:a16="http://schemas.microsoft.com/office/drawing/2014/main" id="{13C38A41-E9AB-404C-AA92-B0FF79001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r="-1" b="-1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22FCD9CB-87EB-40F9-9004-926A80C55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1FA69050-F98D-4FBB-832E-84A978330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E2B7C1FE-204F-4D12-9428-F1F00E687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1ECC5A9E-F4D7-4F66-B47C-C62674B2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EE2F2A2-CBFE-4159-A204-347E2B1F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4431479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F27FE7-5657-4A04-A25D-5DD5BE56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2659944" cy="122553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600" dirty="0"/>
              <a:t>Ka – a humans life force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508BE8E-CE4D-405C-848C-A293C7D20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50645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5130" name="Content Placeholder 5129">
            <a:extLst>
              <a:ext uri="{FF2B5EF4-FFF2-40B4-BE49-F238E27FC236}">
                <a16:creationId xmlns:a16="http://schemas.microsoft.com/office/drawing/2014/main" id="{34A0128D-5A77-435C-A846-A6ADC36B8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707" y="1818386"/>
            <a:ext cx="4268715" cy="4231557"/>
          </a:xfrm>
        </p:spPr>
        <p:txBody>
          <a:bodyPr>
            <a:normAutofit/>
          </a:bodyPr>
          <a:lstStyle/>
          <a:p>
            <a:r>
              <a:rPr lang="en-US" sz="1600" dirty="0"/>
              <a:t>The Egyptians did not make a sharp distinction between body and soul, but believed that from birth a person was accompanied by a kind of other self.</a:t>
            </a:r>
          </a:p>
          <a:p>
            <a:r>
              <a:rPr lang="en-US" sz="1600" dirty="0"/>
              <a:t>Upon the death of the body the Ka could inhabit the corpse and live on.</a:t>
            </a:r>
          </a:p>
          <a:p>
            <a:r>
              <a:rPr lang="en-US" sz="1600" dirty="0"/>
              <a:t>For the corpse to live securely the body had to remain as intact as possible.</a:t>
            </a:r>
          </a:p>
          <a:p>
            <a:r>
              <a:rPr lang="en-US" sz="1600" dirty="0"/>
              <a:t>Hence………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C7D44A11-1B17-48A2-8E95-9A27FA8E8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3755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7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4FF45E05-D141-4A25-8E14-BD1B668BA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6DE250E4-F24F-4598-AFEF-08BF9B14A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128105D-9E29-4F8F-B16B-BC337D041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76B3794-4517-42B9-98DF-F1A43A8B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F70691-42ED-46B1-9728-F7B5AF3A7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1A961D-76DF-414E-8BEF-FB5FA050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088" y="433928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MUMMIES!!!!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AADDB97-DC3A-4C7C-B565-1C1FF5095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9" name="Picture 2" descr="Image result for egyptian mummy">
            <a:extLst>
              <a:ext uri="{FF2B5EF4-FFF2-40B4-BE49-F238E27FC236}">
                <a16:creationId xmlns:a16="http://schemas.microsoft.com/office/drawing/2014/main" id="{E3CE6BE7-DC24-4AF0-B475-E17B343544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6" r="-1" b="20010"/>
          <a:stretch/>
        </p:blipFill>
        <p:spPr bwMode="auto">
          <a:xfrm>
            <a:off x="1005401" y="-1"/>
            <a:ext cx="10380133" cy="4030679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97D87AA6-3C34-4BFE-A32D-D17C33451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589" y="5007362"/>
            <a:ext cx="3117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2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D3DCADB-5BB9-4BD2-875A-9A1C1D970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44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0C1FBF8-AF2C-4CFB-93EB-CC3EDDB1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4329648-468C-402D-B0CA-6C6444BF5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C84F58C-1C39-40DE-A3AA-E77E98ED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16166D4-6390-4027-AC39-C4C89F1A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44AF5E-49F7-4A7E-AB9C-B3BEA255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2518B-467B-49D6-9291-74CFEA207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17" y="345165"/>
            <a:ext cx="3024722" cy="124934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Mummification Process</a:t>
            </a:r>
          </a:p>
        </p:txBody>
      </p:sp>
      <p:pic>
        <p:nvPicPr>
          <p:cNvPr id="7170" name="Picture 2" descr="Image result for mummification process">
            <a:extLst>
              <a:ext uri="{FF2B5EF4-FFF2-40B4-BE49-F238E27FC236}">
                <a16:creationId xmlns:a16="http://schemas.microsoft.com/office/drawing/2014/main" id="{A1539085-49E4-407E-A0DC-DAA1E739C5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5" r="22693"/>
          <a:stretch/>
        </p:blipFill>
        <p:spPr bwMode="auto">
          <a:xfrm>
            <a:off x="1005401" y="227"/>
            <a:ext cx="5569814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15C1601-E36A-4BFC-A918-31E47E460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DF324E-A99C-4E59-A62B-7E0AC86A0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8487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F2124-A749-410B-AEB5-D5598B58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8486" y="1521249"/>
            <a:ext cx="3474411" cy="4695525"/>
          </a:xfrm>
        </p:spPr>
        <p:txBody>
          <a:bodyPr>
            <a:normAutofit/>
          </a:bodyPr>
          <a:lstStyle/>
          <a:p>
            <a:r>
              <a:rPr lang="en-US" sz="1600" dirty="0"/>
              <a:t>It was a 70 day process.</a:t>
            </a:r>
          </a:p>
          <a:p>
            <a:r>
              <a:rPr lang="en-US" sz="1600" dirty="0"/>
              <a:t>Step 1: Surgical removal of the lungs, liver, stomach, and intestines through a small incision. </a:t>
            </a:r>
          </a:p>
          <a:p>
            <a:r>
              <a:rPr lang="en-US" sz="1600" dirty="0"/>
              <a:t>These were placed in jars to later be buried with the corpse.                                                                               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970D00-FB07-4C71-80A0-69450BA1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35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EB5BF35E-AB97-4CFB-9DC2-43B638C18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6F57B-7F62-49EF-9B23-B0BDF0C31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D3B78202-005C-497D-8A4B-C001345A4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B871B25-98AE-4AEC-87DE-2FA17CF8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A0F0AD9-C262-4256-B713-D5BF2AAC0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8B44C-A14C-4022-B8F8-6018F9836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D81DFD4-3A2D-469D-8ACE-C1E55D890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08094F62-F8E9-406A-B6D6-9F5C10D93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EF4F4114-D721-4059-B20D-5E30295D2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0CA5B3B-77C4-4A4B-92B4-3EA9E0C55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55F9A31F-0CEE-4B50-8DD2-DDA041D70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758CC60-1CEE-4D9E-9190-5DF277A6C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8123" y="0"/>
            <a:ext cx="463972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7" name="Picture 2" descr="Image result for egypt brain removal">
            <a:extLst>
              <a:ext uri="{FF2B5EF4-FFF2-40B4-BE49-F238E27FC236}">
                <a16:creationId xmlns:a16="http://schemas.microsoft.com/office/drawing/2014/main" id="{4A1C6D55-A43D-4101-9F9B-D17BC5533D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r="2" b="2"/>
          <a:stretch/>
        </p:blipFill>
        <p:spPr bwMode="auto">
          <a:xfrm>
            <a:off x="1007761" y="227"/>
            <a:ext cx="5740362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B2424749-5AFA-4CE1-A7F1-3DB0A208A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52CAA67-0A6D-4CDB-ADFC-5EC78CB5C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95511" y="3265639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F9619-DA10-4F99-85A5-E7E75664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7377" y="703385"/>
            <a:ext cx="3167075" cy="53035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The brain was extracted through the nostrils and discarded. They placed no special significance to the brain.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FED41E6-877A-4425-B2E3-CE82ACB5F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97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0" name="Rectangle 70">
            <a:extLst>
              <a:ext uri="{FF2B5EF4-FFF2-40B4-BE49-F238E27FC236}">
                <a16:creationId xmlns:a16="http://schemas.microsoft.com/office/drawing/2014/main" id="{A8F3086C-A1DF-4DC1-96B7-E448EB84D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221" name="Picture 72">
            <a:extLst>
              <a:ext uri="{FF2B5EF4-FFF2-40B4-BE49-F238E27FC236}">
                <a16:creationId xmlns:a16="http://schemas.microsoft.com/office/drawing/2014/main" id="{CE7E43B9-1B93-419F-AE74-E1A07ECDE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222" name="Picture 74">
            <a:extLst>
              <a:ext uri="{FF2B5EF4-FFF2-40B4-BE49-F238E27FC236}">
                <a16:creationId xmlns:a16="http://schemas.microsoft.com/office/drawing/2014/main" id="{B1AFD1CB-D38E-4755-A250-7E1ADDF59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9223" name="Rectangle 76">
            <a:extLst>
              <a:ext uri="{FF2B5EF4-FFF2-40B4-BE49-F238E27FC236}">
                <a16:creationId xmlns:a16="http://schemas.microsoft.com/office/drawing/2014/main" id="{99F14308-BA30-4612-9803-E5EF24D75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4" name="Rectangle 78">
            <a:extLst>
              <a:ext uri="{FF2B5EF4-FFF2-40B4-BE49-F238E27FC236}">
                <a16:creationId xmlns:a16="http://schemas.microsoft.com/office/drawing/2014/main" id="{D120D4E7-F55B-42EB-AF61-CE490D3B9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Rectangle 80">
            <a:extLst>
              <a:ext uri="{FF2B5EF4-FFF2-40B4-BE49-F238E27FC236}">
                <a16:creationId xmlns:a16="http://schemas.microsoft.com/office/drawing/2014/main" id="{3ADB526B-F7A4-462C-A3A0-531804A80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6" name="TextBox 82">
            <a:extLst>
              <a:ext uri="{FF2B5EF4-FFF2-40B4-BE49-F238E27FC236}">
                <a16:creationId xmlns:a16="http://schemas.microsoft.com/office/drawing/2014/main" id="{FA29ECD2-C8F7-49D4-A712-C307E084D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20529-C824-425A-AECA-CF1D2AF8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808" y="1280160"/>
            <a:ext cx="3079853" cy="4769784"/>
          </a:xfrm>
        </p:spPr>
        <p:txBody>
          <a:bodyPr>
            <a:noAutofit/>
          </a:bodyPr>
          <a:lstStyle/>
          <a:p>
            <a:r>
              <a:rPr lang="en-US" sz="2800" dirty="0"/>
              <a:t>But they left the heart as it was seen as necessary for life and regarded as the seat of intelligence.</a:t>
            </a:r>
          </a:p>
        </p:txBody>
      </p:sp>
      <p:pic>
        <p:nvPicPr>
          <p:cNvPr id="9218" name="Picture 2" descr="Image result for anatomical heart">
            <a:extLst>
              <a:ext uri="{FF2B5EF4-FFF2-40B4-BE49-F238E27FC236}">
                <a16:creationId xmlns:a16="http://schemas.microsoft.com/office/drawing/2014/main" id="{E7155E20-3E36-4726-BBAC-313BC1EA3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r="7181"/>
          <a:stretch/>
        </p:blipFill>
        <p:spPr bwMode="auto">
          <a:xfrm>
            <a:off x="5436753" y="227"/>
            <a:ext cx="59481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Rectangle 84">
            <a:extLst>
              <a:ext uri="{FF2B5EF4-FFF2-40B4-BE49-F238E27FC236}">
                <a16:creationId xmlns:a16="http://schemas.microsoft.com/office/drawing/2014/main" id="{A92F3136-0123-4E1C-8C65-94221309B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7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0C1FBF8-AF2C-4CFB-93EB-CC3EDDB11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4329648-468C-402D-B0CA-6C6444BF5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5C84F58C-1C39-40DE-A3AA-E77E98EDC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16166D4-6390-4027-AC39-C4C89F1AD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D44AF5E-49F7-4A7E-AB9C-B3BEA255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2" name="Picture 2" descr="Image result for treating a mummy with natron">
            <a:extLst>
              <a:ext uri="{FF2B5EF4-FFF2-40B4-BE49-F238E27FC236}">
                <a16:creationId xmlns:a16="http://schemas.microsoft.com/office/drawing/2014/main" id="{F4A72DB1-673A-47F2-A04D-899D47721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4" r="11207" b="-1"/>
          <a:stretch/>
        </p:blipFill>
        <p:spPr bwMode="auto">
          <a:xfrm>
            <a:off x="1005401" y="227"/>
            <a:ext cx="5569814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615C1601-E36A-4BFC-A918-31E47E460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7DF324E-A99C-4E59-A62B-7E0AC86A0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8487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ABBC-8744-49BD-806F-87C74B11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930" y="745589"/>
            <a:ext cx="3313910" cy="5304356"/>
          </a:xfrm>
        </p:spPr>
        <p:txBody>
          <a:bodyPr>
            <a:noAutofit/>
          </a:bodyPr>
          <a:lstStyle/>
          <a:p>
            <a:r>
              <a:rPr lang="en-US" dirty="0"/>
              <a:t>Next the body was coated for 40 days in natron (naturally occurring salt compound) to dehydrate the body. </a:t>
            </a:r>
          </a:p>
          <a:p>
            <a:r>
              <a:rPr lang="en-US" dirty="0"/>
              <a:t>It was then filled with resin soaked linens, and the incision was closed and covered with the eye of Horus. (A device to ward off evil and promote rebirth)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970D00-FB07-4C71-80A0-69450BA1E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0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580B68A-9FCD-4218-B1AC-274CE9C97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6F8BB7F-0DBC-44A5-B641-5AFE32F96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C8E5C40-98AF-420F-9EA7-57039B157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5DAF3C90-D309-48B6-AB0F-74AE1048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BC38C68-7998-47D2-ACFB-7354EAF3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65C8DCD-2B88-41ED-8B63-9122BB6F5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F7301C1-F196-4D30-BDCB-714C9B22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880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F7919-EE0F-40D1-A5D8-834E50F6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708" y="759655"/>
            <a:ext cx="3578118" cy="5290289"/>
          </a:xfrm>
        </p:spPr>
        <p:txBody>
          <a:bodyPr>
            <a:normAutofit fontScale="92500"/>
          </a:bodyPr>
          <a:lstStyle/>
          <a:p>
            <a:r>
              <a:rPr lang="en-US" sz="1800" dirty="0"/>
              <a:t>Finally, the body was treated with lotions and resins then wrapped tightly with hundreds of yards of linen bandages to maintain the shape.</a:t>
            </a:r>
          </a:p>
          <a:p>
            <a:r>
              <a:rPr lang="en-US" sz="1800" dirty="0"/>
              <a:t>This practice endured for thousands of years, even under Greek and Roman rule.</a:t>
            </a:r>
          </a:p>
          <a:p>
            <a:r>
              <a:rPr lang="en-US" sz="1800" dirty="0"/>
              <a:t>The care with which mummies were created and treated varied widely depending on the wealth and status of the deceased. </a:t>
            </a:r>
          </a:p>
        </p:txBody>
      </p:sp>
      <p:pic>
        <p:nvPicPr>
          <p:cNvPr id="11266" name="Picture 2" descr="Image result for wrapping a mummy">
            <a:extLst>
              <a:ext uri="{FF2B5EF4-FFF2-40B4-BE49-F238E27FC236}">
                <a16:creationId xmlns:a16="http://schemas.microsoft.com/office/drawing/2014/main" id="{4CCE1E35-8FCB-4A8D-8000-4718DB560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r="33877" b="-2"/>
          <a:stretch/>
        </p:blipFill>
        <p:spPr bwMode="auto">
          <a:xfrm>
            <a:off x="6096543" y="227"/>
            <a:ext cx="5288377" cy="6858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B4A66AB-0B35-4E2E-AE78-EA6F40F5A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2586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5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763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MS Shell Dlg 2</vt:lpstr>
      <vt:lpstr>Wingdings</vt:lpstr>
      <vt:lpstr>Wingdings 3</vt:lpstr>
      <vt:lpstr>Madison</vt:lpstr>
      <vt:lpstr>Pyramids, Mummies, and the Afterlife</vt:lpstr>
      <vt:lpstr>From Stonehenge to the Great Pyramids</vt:lpstr>
      <vt:lpstr>Ka – a humans life force</vt:lpstr>
      <vt:lpstr>MUMMIES!!!!</vt:lpstr>
      <vt:lpstr>Mummification Process</vt:lpstr>
      <vt:lpstr>The brain was extracted through the nostrils and discarded. They placed no special significance to the brain.</vt:lpstr>
      <vt:lpstr>PowerPoint Presentation</vt:lpstr>
      <vt:lpstr>PowerPoint Presentation</vt:lpstr>
      <vt:lpstr>PowerPoint Presentation</vt:lpstr>
      <vt:lpstr>Ushabtis - Answerers</vt:lpstr>
      <vt:lpstr>Architecture</vt:lpstr>
      <vt:lpstr>Mastaba (Arabic for bench)</vt:lpstr>
      <vt:lpstr>An interior view of a single burial mastaba</vt:lpstr>
      <vt:lpstr>Stepped Pyramid of Djoser</vt:lpstr>
      <vt:lpstr>Great Pyramids of Gizeh</vt:lpstr>
      <vt:lpstr>PowerPoint Presentation</vt:lpstr>
      <vt:lpstr>The Sphinx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Pyramids, Mummies, and the Afterlife</dc:title>
  <dc:creator>Chelsea Ermer</dc:creator>
  <cp:lastModifiedBy>Chelsea Ermer</cp:lastModifiedBy>
  <cp:revision>1</cp:revision>
  <dcterms:created xsi:type="dcterms:W3CDTF">2018-08-31T08:24:59Z</dcterms:created>
  <dcterms:modified xsi:type="dcterms:W3CDTF">2018-08-31T08:28:49Z</dcterms:modified>
</cp:coreProperties>
</file>