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73" r:id="rId6"/>
    <p:sldId id="270" r:id="rId7"/>
    <p:sldId id="281" r:id="rId8"/>
    <p:sldId id="283" r:id="rId9"/>
    <p:sldId id="284" r:id="rId10"/>
    <p:sldId id="282" r:id="rId11"/>
    <p:sldId id="268" r:id="rId12"/>
    <p:sldId id="261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3202" autoAdjust="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21A08-F07E-4015-93AE-C8871F5F4CB6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2160B-A2FA-43BF-9E6A-216F683AF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CB9BB-6B7A-4F70-876A-5FBA99A69A78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0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1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4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7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F7F1F872-C5DE-403B-85F0-1024E6CA1886}" type="datetime1">
              <a:rPr lang="en-US" smtClean="0"/>
              <a:pPr algn="r"/>
              <a:t>8/23/2017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3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9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0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1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8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2564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8648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8/23/2017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6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7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5531" y="1169640"/>
            <a:ext cx="4280452" cy="332284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HelloBigBen" panose="02000603000000000000" pitchFamily="2" charset="0"/>
                <a:ea typeface="HelloBigBen" panose="02000603000000000000" pitchFamily="2" charset="0"/>
              </a:rPr>
              <a:t>Still Life and 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Digital Drawing and Painting</a:t>
            </a:r>
          </a:p>
          <a:p>
            <a:r>
              <a:rPr lang="en-US" dirty="0"/>
              <a:t>Fall 2017</a:t>
            </a:r>
          </a:p>
        </p:txBody>
      </p:sp>
    </p:spTree>
    <p:extLst>
      <p:ext uri="{BB962C8B-B14F-4D97-AF65-F5344CB8AC3E}">
        <p14:creationId xmlns:p14="http://schemas.microsoft.com/office/powerpoint/2010/main" val="129059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7738" y="381000"/>
            <a:ext cx="10243931" cy="381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loAntsOnFire" panose="02000603000000000000" pitchFamily="2" charset="0"/>
                <a:ea typeface="HelloAntsOnFire" panose="02000603000000000000" pitchFamily="2" charset="0"/>
              </a:rPr>
              <a:t>The Arrangement and Placement of your Elements within the frame.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4" y="762000"/>
            <a:ext cx="11251096" cy="61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hsartgallerymac.wikispaces.com/file/view/glass_and_lemon-shadow.jpg/476252398/glass_and_lemon-shad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12" y="788894"/>
            <a:ext cx="4806587" cy="573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d2918aghi3b457.cloudfront.net/wp-content/uploads/012814-mckinley-pastel-pointers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73" y="1524000"/>
            <a:ext cx="491791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2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3481" y="1177945"/>
            <a:ext cx="6231277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>
                <a:latin typeface="HelloBigBen" panose="02000603000000000000" pitchFamily="2" charset="0"/>
                <a:ea typeface="HelloBigBen" panose="02000603000000000000" pitchFamily="2" charset="0"/>
              </a:rPr>
              <a:t>Reflected Light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247861" y="2325756"/>
            <a:ext cx="6456410" cy="4267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200" dirty="0">
                <a:latin typeface="HelloAntsOnFire" panose="02000603000000000000" pitchFamily="2" charset="0"/>
                <a:ea typeface="HelloAntsOnFire" panose="02000603000000000000" pitchFamily="2" charset="0"/>
              </a:rPr>
              <a:t>The light bouncing off of the surface of the table or wall back onto the form.</a:t>
            </a:r>
          </a:p>
          <a:p>
            <a:pPr eaLnBrk="1" hangingPunct="1"/>
            <a:r>
              <a:rPr lang="en-US" altLang="en-US" sz="3200" dirty="0">
                <a:latin typeface="HelloAntsOnFire" panose="02000603000000000000" pitchFamily="2" charset="0"/>
                <a:ea typeface="HelloAntsOnFire" panose="02000603000000000000" pitchFamily="2" charset="0"/>
              </a:rPr>
              <a:t>This is most obvious if the table or background is white.</a:t>
            </a:r>
          </a:p>
          <a:p>
            <a:pPr marL="0" indent="0">
              <a:buNone/>
            </a:pPr>
            <a:endParaRPr lang="en-US" altLang="en-US" sz="3200" dirty="0">
              <a:latin typeface="HelloAntsOnFire" panose="02000603000000000000" pitchFamily="2" charset="0"/>
              <a:ea typeface="HelloAntsOnFire" panose="02000603000000000000" pitchFamily="2" charset="0"/>
            </a:endParaRPr>
          </a:p>
          <a:p>
            <a:pPr marL="0" indent="0" eaLnBrk="1" hangingPunct="1">
              <a:buNone/>
            </a:pPr>
            <a:endParaRPr lang="en-US" altLang="en-US" sz="3200" dirty="0">
              <a:latin typeface="HelloAntsOnFire" panose="02000603000000000000" pitchFamily="2" charset="0"/>
              <a:ea typeface="HelloAntsOnFire" panose="02000603000000000000" pitchFamily="2" charset="0"/>
            </a:endParaRPr>
          </a:p>
          <a:p>
            <a:pPr eaLnBrk="1" hangingPunct="1"/>
            <a:r>
              <a:rPr lang="en-US" altLang="en-US" sz="2400" dirty="0">
                <a:latin typeface="HelloAntsOnFire" panose="02000603000000000000" pitchFamily="2" charset="0"/>
                <a:ea typeface="HelloAntsOnFire" panose="02000603000000000000" pitchFamily="2" charset="0"/>
              </a:rPr>
              <a:t>Images provided by: </a:t>
            </a:r>
            <a:r>
              <a:rPr lang="en-US" altLang="en-US" sz="2400" u="sng" dirty="0" err="1">
                <a:latin typeface="HelloAntsOnFire" panose="02000603000000000000" pitchFamily="2" charset="0"/>
                <a:ea typeface="HelloAntsOnFire" panose="02000603000000000000" pitchFamily="2" charset="0"/>
              </a:rPr>
              <a:t>Grammer</a:t>
            </a:r>
            <a:r>
              <a:rPr lang="en-US" altLang="en-US" sz="2400" u="sng" dirty="0">
                <a:latin typeface="HelloAntsOnFire" panose="02000603000000000000" pitchFamily="2" charset="0"/>
                <a:ea typeface="HelloAntsOnFire" panose="02000603000000000000" pitchFamily="2" charset="0"/>
              </a:rPr>
              <a:t> of Drawing</a:t>
            </a:r>
            <a:r>
              <a:rPr lang="en-US" altLang="en-US" sz="2400" dirty="0">
                <a:latin typeface="HelloAntsOnFire" panose="02000603000000000000" pitchFamily="2" charset="0"/>
                <a:ea typeface="HelloAntsOnFire" panose="02000603000000000000" pitchFamily="2" charset="0"/>
              </a:rPr>
              <a:t> By: Colin Hayes</a:t>
            </a:r>
          </a:p>
        </p:txBody>
      </p:sp>
      <p:pic>
        <p:nvPicPr>
          <p:cNvPr id="6148" name="Picture 4" descr="Reflected L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7" y="914400"/>
            <a:ext cx="4201069" cy="54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217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0856" y="1524457"/>
            <a:ext cx="4397196" cy="876142"/>
          </a:xfrm>
        </p:spPr>
        <p:txBody>
          <a:bodyPr/>
          <a:lstStyle/>
          <a:p>
            <a:r>
              <a:rPr lang="en-US" sz="4400" dirty="0">
                <a:latin typeface="HelloBigBen" panose="02000603000000000000" pitchFamily="2" charset="0"/>
                <a:ea typeface="HelloBigBen" panose="02000603000000000000" pitchFamily="2" charset="0"/>
              </a:rPr>
              <a:t>Monochromatic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903" y="2743200"/>
            <a:ext cx="4291103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600" dirty="0">
                <a:latin typeface="HelloAntsOnFire" panose="02000603000000000000" pitchFamily="2" charset="0"/>
                <a:ea typeface="HelloAntsOnFire" panose="02000603000000000000" pitchFamily="2" charset="0"/>
              </a:rPr>
              <a:t>Containing or using only one color.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2" y="1286667"/>
            <a:ext cx="6054724" cy="43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media-cache-ak0.pinimg.com/236x/2a/fd/12/2afd12640ce0dab982c31f7e8dc97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2" y="626312"/>
            <a:ext cx="4252746" cy="56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dia-cache-ec0.pinimg.com/736x/88/80/e2/8880e27ca00e8829dc77f5d318c965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89" y="377687"/>
            <a:ext cx="5733946" cy="61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98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8984" y="1012802"/>
            <a:ext cx="5031441" cy="1326321"/>
          </a:xfrm>
        </p:spPr>
        <p:txBody>
          <a:bodyPr>
            <a:normAutofit/>
          </a:bodyPr>
          <a:lstStyle/>
          <a:p>
            <a:r>
              <a:rPr lang="en-US" sz="7200" dirty="0">
                <a:latin typeface="HelloBigBen" panose="02000603000000000000" pitchFamily="2" charset="0"/>
                <a:ea typeface="HelloBigBen" panose="02000603000000000000" pitchFamily="2" charset="0"/>
              </a:rPr>
              <a:t>Still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8984" y="2431888"/>
            <a:ext cx="5031441" cy="4114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HelloAntsOnFire" panose="02000603000000000000" pitchFamily="2" charset="0"/>
                <a:ea typeface="HelloAntsOnFire" panose="02000603000000000000" pitchFamily="2" charset="0"/>
              </a:rPr>
              <a:t>A painting or drawing of an arrangement of objects, typically including fruit and flowers and objects contrasting with these in texture, such as bowls and glassware.</a:t>
            </a:r>
          </a:p>
          <a:p>
            <a:endParaRPr lang="en-US" dirty="0"/>
          </a:p>
        </p:txBody>
      </p:sp>
      <p:pic>
        <p:nvPicPr>
          <p:cNvPr id="4098" name="Picture 2" descr="http://www.canvaz.com/stilllife/stilllife-1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42" y="531482"/>
            <a:ext cx="4989179" cy="56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61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l4WuDjcTqP4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827" r="3582"/>
          <a:stretch/>
        </p:blipFill>
        <p:spPr bwMode="auto">
          <a:xfrm>
            <a:off x="157655" y="1489228"/>
            <a:ext cx="6479628" cy="3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nob.ru/i/indoc/user_27844/4346a57aaf27d6e8f660f3f3ed7ef9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09" y="1489228"/>
            <a:ext cx="4996250" cy="397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0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erkanergun.org/blog/wp-content/uploads/2009/04/still-life-with-nike-air-jordan-one-serkan-erg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472965"/>
            <a:ext cx="7287892" cy="588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ostcardfromholland.com/still_life_apples_bra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728" y="783747"/>
            <a:ext cx="38510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3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ameralabs.org/media/cameralabs/fotot/2014/04.14/12.04/hyperrealistic-paintings-jason-de-gaaf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93" y="235332"/>
            <a:ext cx="10328494" cy="628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70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56854" y="1322295"/>
            <a:ext cx="9638483" cy="132632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HelloBigBen" panose="02000603000000000000" pitchFamily="2" charset="0"/>
                <a:ea typeface="HelloBigBen" panose="02000603000000000000" pitchFamily="2" charset="0"/>
              </a:rPr>
              <a:t>What's this assignment about?!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45243" y="1985454"/>
            <a:ext cx="8560069" cy="487254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5400" b="1" dirty="0"/>
          </a:p>
          <a:p>
            <a:pPr marL="320040" lvl="1" indent="0">
              <a:buNone/>
            </a:pPr>
            <a:r>
              <a:rPr lang="en-US" sz="3200" dirty="0">
                <a:latin typeface="HelloAntsOnFire" panose="02000603000000000000" pitchFamily="2" charset="0"/>
                <a:ea typeface="HelloAntsOnFire" panose="02000603000000000000" pitchFamily="2" charset="0"/>
              </a:rPr>
              <a:t>In art, our drawing and observational skills can be just as important as our painting/drawing technique. Now that we know so much about color and color mixing we need to begin applying it to an observational painting.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72252" y="2216126"/>
            <a:ext cx="7109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HelloAntsOnFire" panose="02000603000000000000" pitchFamily="2" charset="0"/>
                <a:ea typeface="HelloAntsOnFire" panose="02000603000000000000" pitchFamily="2" charset="0"/>
              </a:rPr>
              <a:t>Composition, Value, and Observation</a:t>
            </a:r>
          </a:p>
        </p:txBody>
      </p:sp>
    </p:spTree>
    <p:extLst>
      <p:ext uri="{BB962C8B-B14F-4D97-AF65-F5344CB8AC3E}">
        <p14:creationId xmlns:p14="http://schemas.microsoft.com/office/powerpoint/2010/main" val="37546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4078" y="1280943"/>
            <a:ext cx="4586785" cy="2090058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HelloBigBen" panose="02000603000000000000" pitchFamily="2" charset="0"/>
                <a:ea typeface="HelloBigBen" panose="02000603000000000000" pitchFamily="2" charset="0"/>
              </a:rPr>
              <a:t>Composition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6435" y="2321902"/>
            <a:ext cx="4289947" cy="242752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600" dirty="0">
                <a:latin typeface="HelloAntsOnFire" panose="02000603000000000000" pitchFamily="2" charset="0"/>
                <a:ea typeface="HelloAntsOnFire" panose="02000603000000000000" pitchFamily="2" charset="0"/>
              </a:rPr>
              <a:t>Successfully arranging the visual elements in a work of art.</a:t>
            </a:r>
          </a:p>
        </p:txBody>
      </p:sp>
      <p:pic>
        <p:nvPicPr>
          <p:cNvPr id="1026" name="Picture 2" descr="In painting (and photography), the Rule of Thirds encourages artists to place subjects on the inner &quot;box&quot; - along the inner lines and intersection of lin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682163"/>
            <a:ext cx="6660108" cy="53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59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1330" y="855602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en-US" sz="8000" dirty="0">
                <a:latin typeface="HelloBigBen" panose="02000603000000000000" pitchFamily="2" charset="0"/>
                <a:ea typeface="HelloBigBen" panose="02000603000000000000" pitchFamily="2" charset="0"/>
              </a:rPr>
              <a:t>GOOD VS. BAD</a:t>
            </a:r>
          </a:p>
        </p:txBody>
      </p:sp>
      <p:pic>
        <p:nvPicPr>
          <p:cNvPr id="2050" name="Picture 2" descr="http://t0.gstatic.com/images?q=tbn:ANd9GcTT9xQaCbtg4GRjFQVfWbAvFwDVUtVp3qHyLLri7aDk0GAdBF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4516" y="2517913"/>
            <a:ext cx="10146640" cy="38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0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2478" y="1230589"/>
            <a:ext cx="6225209" cy="20574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latin typeface="HelloBigBen" panose="02000603000000000000" pitchFamily="2" charset="0"/>
                <a:ea typeface="HelloBigBen" panose="02000603000000000000" pitchFamily="2" charset="0"/>
              </a:rPr>
              <a:t>“Kissing” Edges</a:t>
            </a:r>
          </a:p>
        </p:txBody>
      </p:sp>
      <p:pic>
        <p:nvPicPr>
          <p:cNvPr id="3074" name="Picture 2" descr="horizontal tangen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5" y="811535"/>
            <a:ext cx="5446576" cy="35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d painting composi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704" y="2627644"/>
            <a:ext cx="5788716" cy="39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11745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62327"/>
      </a:dk2>
      <a:lt2>
        <a:srgbClr val="FDFCFA"/>
      </a:lt2>
      <a:accent1>
        <a:srgbClr val="856835"/>
      </a:accent1>
      <a:accent2>
        <a:srgbClr val="454F52"/>
      </a:accent2>
      <a:accent3>
        <a:srgbClr val="236869"/>
      </a:accent3>
      <a:accent4>
        <a:srgbClr val="AD6675"/>
      </a:accent4>
      <a:accent5>
        <a:srgbClr val="795272"/>
      </a:accent5>
      <a:accent6>
        <a:srgbClr val="387D9D"/>
      </a:accent6>
      <a:hlink>
        <a:srgbClr val="387D9D"/>
      </a:hlink>
      <a:folHlink>
        <a:srgbClr val="AD6675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133</TotalTime>
  <Words>176</Words>
  <Application>Microsoft Office PowerPoint</Application>
  <PresentationFormat>Widescreen</PresentationFormat>
  <Paragraphs>23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Century Schoolbook</vt:lpstr>
      <vt:lpstr>Corbel</vt:lpstr>
      <vt:lpstr>HelloAntsOnFire</vt:lpstr>
      <vt:lpstr>HelloBigBen</vt:lpstr>
      <vt:lpstr>Times New Roman</vt:lpstr>
      <vt:lpstr>Feathered</vt:lpstr>
      <vt:lpstr>Still Life and Composition</vt:lpstr>
      <vt:lpstr>Still Life</vt:lpstr>
      <vt:lpstr>PowerPoint Presentation</vt:lpstr>
      <vt:lpstr>PowerPoint Presentation</vt:lpstr>
      <vt:lpstr>PowerPoint Presentation</vt:lpstr>
      <vt:lpstr>What's this assignment about?!</vt:lpstr>
      <vt:lpstr>Composition</vt:lpstr>
      <vt:lpstr>GOOD VS. BAD</vt:lpstr>
      <vt:lpstr>“Kissing” Edges</vt:lpstr>
      <vt:lpstr>PowerPoint Presentation</vt:lpstr>
      <vt:lpstr>PowerPoint Presentation</vt:lpstr>
      <vt:lpstr>Reflected Light</vt:lpstr>
      <vt:lpstr>Monochromatic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Life</dc:title>
  <dc:creator>Black, Rebecca</dc:creator>
  <cp:lastModifiedBy>Ermer, Chelsea -  FRH</cp:lastModifiedBy>
  <cp:revision>16</cp:revision>
  <dcterms:created xsi:type="dcterms:W3CDTF">2015-09-29T13:46:31Z</dcterms:created>
  <dcterms:modified xsi:type="dcterms:W3CDTF">2017-08-23T17:50:05Z</dcterms:modified>
</cp:coreProperties>
</file>