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72" r:id="rId3"/>
    <p:sldId id="257" r:id="rId4"/>
    <p:sldId id="258" r:id="rId5"/>
    <p:sldId id="259" r:id="rId6"/>
    <p:sldId id="273" r:id="rId7"/>
    <p:sldId id="260" r:id="rId8"/>
    <p:sldId id="261" r:id="rId9"/>
    <p:sldId id="262" r:id="rId10"/>
    <p:sldId id="263" r:id="rId11"/>
    <p:sldId id="274" r:id="rId12"/>
    <p:sldId id="264" r:id="rId13"/>
    <p:sldId id="267" r:id="rId14"/>
    <p:sldId id="275" r:id="rId15"/>
    <p:sldId id="265" r:id="rId16"/>
    <p:sldId id="266" r:id="rId17"/>
    <p:sldId id="269" r:id="rId18"/>
    <p:sldId id="270" r:id="rId19"/>
    <p:sldId id="268" r:id="rId20"/>
    <p:sldId id="271"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EFEF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89" d="100"/>
          <a:sy n="89" d="100"/>
        </p:scale>
        <p:origin x="120"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1/15/2019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1/15/2019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1/15/2019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1/15/2019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1/15/2019</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51F84177-D544-484B-840F-230FCEB946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86"/>
            <a:ext cx="12192000" cy="685403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72">
            <a:extLst>
              <a:ext uri="{FF2B5EF4-FFF2-40B4-BE49-F238E27FC236}">
                <a16:creationId xmlns:a16="http://schemas.microsoft.com/office/drawing/2014/main" id="{7BC9B9BC-356F-4894-B473-21807684EB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2" y="0"/>
            <a:ext cx="6111243" cy="6858000"/>
          </a:xfrm>
          <a:prstGeom prst="rect">
            <a:avLst/>
          </a:prstGeom>
          <a:solidFill>
            <a:schemeClr val="tx2">
              <a:lumMod val="50000"/>
              <a:alpha val="9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239C6BED-ABB4-4231-BA23-050634B28E64}"/>
              </a:ext>
            </a:extLst>
          </p:cNvPr>
          <p:cNvSpPr>
            <a:spLocks noGrp="1"/>
          </p:cNvSpPr>
          <p:nvPr>
            <p:ph type="ctrTitle"/>
          </p:nvPr>
        </p:nvSpPr>
        <p:spPr>
          <a:xfrm>
            <a:off x="540279" y="967417"/>
            <a:ext cx="5280460" cy="3943250"/>
          </a:xfrm>
        </p:spPr>
        <p:txBody>
          <a:bodyPr>
            <a:normAutofit/>
          </a:bodyPr>
          <a:lstStyle/>
          <a:p>
            <a:r>
              <a:rPr lang="en-US" sz="4000">
                <a:solidFill>
                  <a:srgbClr val="FEFFFF"/>
                </a:solidFill>
              </a:rPr>
              <a:t>The Egyptian Gods and Goddess</a:t>
            </a:r>
          </a:p>
        </p:txBody>
      </p:sp>
      <p:pic>
        <p:nvPicPr>
          <p:cNvPr id="1026" name="Picture 2" descr="Image result for egypt on a map">
            <a:extLst>
              <a:ext uri="{FF2B5EF4-FFF2-40B4-BE49-F238E27FC236}">
                <a16:creationId xmlns:a16="http://schemas.microsoft.com/office/drawing/2014/main" id="{567FC0AB-BCA8-4E62-888B-772CA8A1E964}"/>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2644" b="1"/>
          <a:stretch/>
        </p:blipFill>
        <p:spPr bwMode="auto">
          <a:xfrm>
            <a:off x="6111242" y="-5534"/>
            <a:ext cx="6080758" cy="6863534"/>
          </a:xfrm>
          <a:prstGeom prst="rect">
            <a:avLst/>
          </a:prstGeom>
          <a:noFill/>
          <a:extLst>
            <a:ext uri="{909E8E84-426E-40DD-AFC4-6F175D3DCCD1}">
              <a14:hiddenFill xmlns:a14="http://schemas.microsoft.com/office/drawing/2010/main">
                <a:solidFill>
                  <a:srgbClr val="FFFFFF"/>
                </a:solidFill>
              </a14:hiddenFill>
            </a:ext>
          </a:extLst>
        </p:spPr>
      </p:pic>
      <p:sp>
        <p:nvSpPr>
          <p:cNvPr id="75" name="Freeform 27">
            <a:extLst>
              <a:ext uri="{FF2B5EF4-FFF2-40B4-BE49-F238E27FC236}">
                <a16:creationId xmlns:a16="http://schemas.microsoft.com/office/drawing/2014/main" id="{CFD42E53-DE7E-4891-9F3A-A1E195E8E8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0" y="5033007"/>
            <a:ext cx="6881206" cy="857047"/>
          </a:xfrm>
          <a:custGeom>
            <a:avLst/>
            <a:gdLst>
              <a:gd name="connsiteX0" fmla="*/ 0 w 6881206"/>
              <a:gd name="connsiteY0" fmla="*/ 0 h 857047"/>
              <a:gd name="connsiteX1" fmla="*/ 653445 w 6881206"/>
              <a:gd name="connsiteY1" fmla="*/ 0 h 857047"/>
              <a:gd name="connsiteX2" fmla="*/ 1156123 w 6881206"/>
              <a:gd name="connsiteY2" fmla="*/ 0 h 857047"/>
              <a:gd name="connsiteX3" fmla="*/ 1380221 w 6881206"/>
              <a:gd name="connsiteY3" fmla="*/ 0 h 857047"/>
              <a:gd name="connsiteX4" fmla="*/ 1444324 w 6881206"/>
              <a:gd name="connsiteY4" fmla="*/ 0 h 857047"/>
              <a:gd name="connsiteX5" fmla="*/ 1522072 w 6881206"/>
              <a:gd name="connsiteY5" fmla="*/ 0 h 857047"/>
              <a:gd name="connsiteX6" fmla="*/ 1596570 w 6881206"/>
              <a:gd name="connsiteY6" fmla="*/ 0 h 857047"/>
              <a:gd name="connsiteX7" fmla="*/ 1893047 w 6881206"/>
              <a:gd name="connsiteY7" fmla="*/ 0 h 857047"/>
              <a:gd name="connsiteX8" fmla="*/ 1978260 w 6881206"/>
              <a:gd name="connsiteY8" fmla="*/ 0 h 857047"/>
              <a:gd name="connsiteX9" fmla="*/ 2032793 w 6881206"/>
              <a:gd name="connsiteY9" fmla="*/ 0 h 857047"/>
              <a:gd name="connsiteX10" fmla="*/ 2095032 w 6881206"/>
              <a:gd name="connsiteY10" fmla="*/ 0 h 857047"/>
              <a:gd name="connsiteX11" fmla="*/ 2574748 w 6881206"/>
              <a:gd name="connsiteY11" fmla="*/ 0 h 857047"/>
              <a:gd name="connsiteX12" fmla="*/ 2712413 w 6881206"/>
              <a:gd name="connsiteY12" fmla="*/ 0 h 857047"/>
              <a:gd name="connsiteX13" fmla="*/ 2724164 w 6881206"/>
              <a:gd name="connsiteY13" fmla="*/ 0 h 857047"/>
              <a:gd name="connsiteX14" fmla="*/ 2806423 w 6881206"/>
              <a:gd name="connsiteY14" fmla="*/ 0 h 857047"/>
              <a:gd name="connsiteX15" fmla="*/ 2975563 w 6881206"/>
              <a:gd name="connsiteY15" fmla="*/ 0 h 857047"/>
              <a:gd name="connsiteX16" fmla="*/ 3029696 w 6881206"/>
              <a:gd name="connsiteY16" fmla="*/ 0 h 857047"/>
              <a:gd name="connsiteX17" fmla="*/ 3216247 w 6881206"/>
              <a:gd name="connsiteY17" fmla="*/ 0 h 857047"/>
              <a:gd name="connsiteX18" fmla="*/ 3464491 w 6881206"/>
              <a:gd name="connsiteY18" fmla="*/ 0 h 857047"/>
              <a:gd name="connsiteX19" fmla="*/ 3476820 w 6881206"/>
              <a:gd name="connsiteY19" fmla="*/ 0 h 857047"/>
              <a:gd name="connsiteX20" fmla="*/ 3508932 w 6881206"/>
              <a:gd name="connsiteY20" fmla="*/ 0 h 857047"/>
              <a:gd name="connsiteX21" fmla="*/ 3518154 w 6881206"/>
              <a:gd name="connsiteY21" fmla="*/ 0 h 857047"/>
              <a:gd name="connsiteX22" fmla="*/ 3563124 w 6881206"/>
              <a:gd name="connsiteY22" fmla="*/ 0 h 857047"/>
              <a:gd name="connsiteX23" fmla="*/ 3568615 w 6881206"/>
              <a:gd name="connsiteY23" fmla="*/ 0 h 857047"/>
              <a:gd name="connsiteX24" fmla="*/ 3582711 w 6881206"/>
              <a:gd name="connsiteY24" fmla="*/ 0 h 857047"/>
              <a:gd name="connsiteX25" fmla="*/ 3607047 w 6881206"/>
              <a:gd name="connsiteY25" fmla="*/ 0 h 857047"/>
              <a:gd name="connsiteX26" fmla="*/ 3711363 w 6881206"/>
              <a:gd name="connsiteY26" fmla="*/ 0 h 857047"/>
              <a:gd name="connsiteX27" fmla="*/ 3757936 w 6881206"/>
              <a:gd name="connsiteY27" fmla="*/ 0 h 857047"/>
              <a:gd name="connsiteX28" fmla="*/ 3914505 w 6881206"/>
              <a:gd name="connsiteY28" fmla="*/ 0 h 857047"/>
              <a:gd name="connsiteX29" fmla="*/ 4099165 w 6881206"/>
              <a:gd name="connsiteY29" fmla="*/ 0 h 857047"/>
              <a:gd name="connsiteX30" fmla="*/ 4176573 w 6881206"/>
              <a:gd name="connsiteY30" fmla="*/ 0 h 857047"/>
              <a:gd name="connsiteX31" fmla="*/ 4211043 w 6881206"/>
              <a:gd name="connsiteY31" fmla="*/ 0 h 857047"/>
              <a:gd name="connsiteX32" fmla="*/ 4249415 w 6881206"/>
              <a:gd name="connsiteY32" fmla="*/ 0 h 857047"/>
              <a:gd name="connsiteX33" fmla="*/ 4292911 w 6881206"/>
              <a:gd name="connsiteY33" fmla="*/ 0 h 857047"/>
              <a:gd name="connsiteX34" fmla="*/ 4715176 w 6881206"/>
              <a:gd name="connsiteY34" fmla="*/ 0 h 857047"/>
              <a:gd name="connsiteX35" fmla="*/ 4749035 w 6881206"/>
              <a:gd name="connsiteY35" fmla="*/ 0 h 857047"/>
              <a:gd name="connsiteX36" fmla="*/ 5107279 w 6881206"/>
              <a:gd name="connsiteY36" fmla="*/ 0 h 857047"/>
              <a:gd name="connsiteX37" fmla="*/ 5446306 w 6881206"/>
              <a:gd name="connsiteY37" fmla="*/ 0 h 857047"/>
              <a:gd name="connsiteX38" fmla="*/ 5654500 w 6881206"/>
              <a:gd name="connsiteY38" fmla="*/ 0 h 857047"/>
              <a:gd name="connsiteX39" fmla="*/ 5879355 w 6881206"/>
              <a:gd name="connsiteY39" fmla="*/ 0 h 857047"/>
              <a:gd name="connsiteX40" fmla="*/ 6374171 w 6881206"/>
              <a:gd name="connsiteY40" fmla="*/ 0 h 857047"/>
              <a:gd name="connsiteX41" fmla="*/ 6382691 w 6881206"/>
              <a:gd name="connsiteY41" fmla="*/ 0 h 857047"/>
              <a:gd name="connsiteX42" fmla="*/ 6406881 w 6881206"/>
              <a:gd name="connsiteY42" fmla="*/ 10516 h 857047"/>
              <a:gd name="connsiteX43" fmla="*/ 6411719 w 6881206"/>
              <a:gd name="connsiteY43" fmla="*/ 15774 h 857047"/>
              <a:gd name="connsiteX44" fmla="*/ 6412418 w 6881206"/>
              <a:gd name="connsiteY44" fmla="*/ 16534 h 857047"/>
              <a:gd name="connsiteX45" fmla="*/ 6413765 w 6881206"/>
              <a:gd name="connsiteY45" fmla="*/ 17998 h 857047"/>
              <a:gd name="connsiteX46" fmla="*/ 6418286 w 6881206"/>
              <a:gd name="connsiteY46" fmla="*/ 21854 h 857047"/>
              <a:gd name="connsiteX47" fmla="*/ 6867337 w 6881206"/>
              <a:gd name="connsiteY47" fmla="*/ 404863 h 857047"/>
              <a:gd name="connsiteX48" fmla="*/ 6867337 w 6881206"/>
              <a:gd name="connsiteY48" fmla="*/ 452185 h 857047"/>
              <a:gd name="connsiteX49" fmla="*/ 6491457 w 6881206"/>
              <a:gd name="connsiteY49" fmla="*/ 772784 h 857047"/>
              <a:gd name="connsiteX50" fmla="*/ 6413765 w 6881206"/>
              <a:gd name="connsiteY50" fmla="*/ 839050 h 857047"/>
              <a:gd name="connsiteX51" fmla="*/ 6411719 w 6881206"/>
              <a:gd name="connsiteY51" fmla="*/ 841273 h 857047"/>
              <a:gd name="connsiteX52" fmla="*/ 6406881 w 6881206"/>
              <a:gd name="connsiteY52" fmla="*/ 846531 h 857047"/>
              <a:gd name="connsiteX53" fmla="*/ 6382691 w 6881206"/>
              <a:gd name="connsiteY53" fmla="*/ 857047 h 857047"/>
              <a:gd name="connsiteX54" fmla="*/ 6374171 w 6881206"/>
              <a:gd name="connsiteY54" fmla="*/ 857047 h 857047"/>
              <a:gd name="connsiteX55" fmla="*/ 6368680 w 6881206"/>
              <a:gd name="connsiteY55" fmla="*/ 857047 h 857047"/>
              <a:gd name="connsiteX56" fmla="*/ 6348221 w 6881206"/>
              <a:gd name="connsiteY56" fmla="*/ 857047 h 857047"/>
              <a:gd name="connsiteX57" fmla="*/ 6330248 w 6881206"/>
              <a:gd name="connsiteY57" fmla="*/ 857047 h 857047"/>
              <a:gd name="connsiteX58" fmla="*/ 6266353 w 6881206"/>
              <a:gd name="connsiteY58" fmla="*/ 857047 h 857047"/>
              <a:gd name="connsiteX59" fmla="*/ 6225932 w 6881206"/>
              <a:gd name="connsiteY59" fmla="*/ 857047 h 857047"/>
              <a:gd name="connsiteX60" fmla="*/ 6106926 w 6881206"/>
              <a:gd name="connsiteY60" fmla="*/ 857047 h 857047"/>
              <a:gd name="connsiteX61" fmla="*/ 6022790 w 6881206"/>
              <a:gd name="connsiteY61" fmla="*/ 857047 h 857047"/>
              <a:gd name="connsiteX62" fmla="*/ 5844088 w 6881206"/>
              <a:gd name="connsiteY62" fmla="*/ 857047 h 857047"/>
              <a:gd name="connsiteX63" fmla="*/ 5687880 w 6881206"/>
              <a:gd name="connsiteY63" fmla="*/ 857047 h 857047"/>
              <a:gd name="connsiteX64" fmla="*/ 5451985 w 6881206"/>
              <a:gd name="connsiteY64" fmla="*/ 857047 h 857047"/>
              <a:gd name="connsiteX65" fmla="*/ 5188261 w 6881206"/>
              <a:gd name="connsiteY65" fmla="*/ 857047 h 857047"/>
              <a:gd name="connsiteX66" fmla="*/ 4904764 w 6881206"/>
              <a:gd name="connsiteY66" fmla="*/ 857047 h 857047"/>
              <a:gd name="connsiteX67" fmla="*/ 4490989 w 6881206"/>
              <a:gd name="connsiteY67" fmla="*/ 857047 h 857047"/>
              <a:gd name="connsiteX68" fmla="*/ 4176573 w 6881206"/>
              <a:gd name="connsiteY68" fmla="*/ 857047 h 857047"/>
              <a:gd name="connsiteX69" fmla="*/ 4099165 w 6881206"/>
              <a:gd name="connsiteY69" fmla="*/ 857047 h 857047"/>
              <a:gd name="connsiteX70" fmla="*/ 4089943 w 6881206"/>
              <a:gd name="connsiteY70" fmla="*/ 857047 h 857047"/>
              <a:gd name="connsiteX71" fmla="*/ 4057940 w 6881206"/>
              <a:gd name="connsiteY71" fmla="*/ 857047 h 857047"/>
              <a:gd name="connsiteX72" fmla="*/ 4025386 w 6881206"/>
              <a:gd name="connsiteY72" fmla="*/ 857047 h 857047"/>
              <a:gd name="connsiteX73" fmla="*/ 3850160 w 6881206"/>
              <a:gd name="connsiteY73" fmla="*/ 857047 h 857047"/>
              <a:gd name="connsiteX74" fmla="*/ 3563124 w 6881206"/>
              <a:gd name="connsiteY74" fmla="*/ 857047 h 857047"/>
              <a:gd name="connsiteX75" fmla="*/ 3550795 w 6881206"/>
              <a:gd name="connsiteY75" fmla="*/ 857047 h 857047"/>
              <a:gd name="connsiteX76" fmla="*/ 3508932 w 6881206"/>
              <a:gd name="connsiteY76" fmla="*/ 857047 h 857047"/>
              <a:gd name="connsiteX77" fmla="*/ 3483683 w 6881206"/>
              <a:gd name="connsiteY77" fmla="*/ 857047 h 857047"/>
              <a:gd name="connsiteX78" fmla="*/ 3464491 w 6881206"/>
              <a:gd name="connsiteY78" fmla="*/ 857047 h 857047"/>
              <a:gd name="connsiteX79" fmla="*/ 3452740 w 6881206"/>
              <a:gd name="connsiteY79" fmla="*/ 857047 h 857047"/>
              <a:gd name="connsiteX80" fmla="*/ 3423719 w 6881206"/>
              <a:gd name="connsiteY80" fmla="*/ 857047 h 857047"/>
              <a:gd name="connsiteX81" fmla="*/ 3370481 w 6881206"/>
              <a:gd name="connsiteY81" fmla="*/ 857047 h 857047"/>
              <a:gd name="connsiteX82" fmla="*/ 3306946 w 6881206"/>
              <a:gd name="connsiteY82" fmla="*/ 857047 h 857047"/>
              <a:gd name="connsiteX83" fmla="*/ 3147208 w 6881206"/>
              <a:gd name="connsiteY83" fmla="*/ 857047 h 857047"/>
              <a:gd name="connsiteX84" fmla="*/ 3114429 w 6881206"/>
              <a:gd name="connsiteY84" fmla="*/ 857047 h 857047"/>
              <a:gd name="connsiteX85" fmla="*/ 2960658 w 6881206"/>
              <a:gd name="connsiteY85" fmla="*/ 857047 h 857047"/>
              <a:gd name="connsiteX86" fmla="*/ 2827230 w 6881206"/>
              <a:gd name="connsiteY86" fmla="*/ 857047 h 857047"/>
              <a:gd name="connsiteX87" fmla="*/ 2712413 w 6881206"/>
              <a:gd name="connsiteY87" fmla="*/ 857047 h 857047"/>
              <a:gd name="connsiteX88" fmla="*/ 2680242 w 6881206"/>
              <a:gd name="connsiteY88" fmla="*/ 857047 h 857047"/>
              <a:gd name="connsiteX89" fmla="*/ 2603835 w 6881206"/>
              <a:gd name="connsiteY89" fmla="*/ 857047 h 857047"/>
              <a:gd name="connsiteX90" fmla="*/ 2455042 w 6881206"/>
              <a:gd name="connsiteY90" fmla="*/ 857047 h 857047"/>
              <a:gd name="connsiteX91" fmla="*/ 2426415 w 6881206"/>
              <a:gd name="connsiteY91" fmla="*/ 857047 h 857047"/>
              <a:gd name="connsiteX92" fmla="*/ 2209736 w 6881206"/>
              <a:gd name="connsiteY92" fmla="*/ 857047 h 857047"/>
              <a:gd name="connsiteX93" fmla="*/ 1893047 w 6881206"/>
              <a:gd name="connsiteY93" fmla="*/ 857047 h 857047"/>
              <a:gd name="connsiteX94" fmla="*/ 1885034 w 6881206"/>
              <a:gd name="connsiteY94" fmla="*/ 857047 h 857047"/>
              <a:gd name="connsiteX95" fmla="*/ 1843786 w 6881206"/>
              <a:gd name="connsiteY95" fmla="*/ 857047 h 857047"/>
              <a:gd name="connsiteX96" fmla="*/ 1828944 w 6881206"/>
              <a:gd name="connsiteY96" fmla="*/ 857047 h 857047"/>
              <a:gd name="connsiteX97" fmla="*/ 1380221 w 6881206"/>
              <a:gd name="connsiteY97" fmla="*/ 857047 h 857047"/>
              <a:gd name="connsiteX98" fmla="*/ 1333065 w 6881206"/>
              <a:gd name="connsiteY98" fmla="*/ 857047 h 857047"/>
              <a:gd name="connsiteX99" fmla="*/ 653445 w 6881206"/>
              <a:gd name="connsiteY99" fmla="*/ 857047 h 857047"/>
              <a:gd name="connsiteX100" fmla="*/ 0 w 6881206"/>
              <a:gd name="connsiteY100" fmla="*/ 857047 h 857047"/>
              <a:gd name="connsiteX101" fmla="*/ 0 w 6881206"/>
              <a:gd name="connsiteY101" fmla="*/ 0 h 8570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6881206" h="857047">
                <a:moveTo>
                  <a:pt x="0" y="0"/>
                </a:moveTo>
                <a:cubicBezTo>
                  <a:pt x="0" y="0"/>
                  <a:pt x="0" y="0"/>
                  <a:pt x="653445" y="0"/>
                </a:cubicBezTo>
                <a:cubicBezTo>
                  <a:pt x="653445" y="0"/>
                  <a:pt x="653445" y="0"/>
                  <a:pt x="1156123" y="0"/>
                </a:cubicBezTo>
                <a:lnTo>
                  <a:pt x="1380221" y="0"/>
                </a:lnTo>
                <a:cubicBezTo>
                  <a:pt x="1380221" y="0"/>
                  <a:pt x="1380221" y="0"/>
                  <a:pt x="1444324" y="0"/>
                </a:cubicBezTo>
                <a:lnTo>
                  <a:pt x="1522072" y="0"/>
                </a:lnTo>
                <a:lnTo>
                  <a:pt x="1596570" y="0"/>
                </a:lnTo>
                <a:cubicBezTo>
                  <a:pt x="1668686" y="0"/>
                  <a:pt x="1764840" y="0"/>
                  <a:pt x="1893047" y="0"/>
                </a:cubicBezTo>
                <a:cubicBezTo>
                  <a:pt x="1893047" y="0"/>
                  <a:pt x="1893047" y="0"/>
                  <a:pt x="1978260" y="0"/>
                </a:cubicBezTo>
                <a:lnTo>
                  <a:pt x="2032793" y="0"/>
                </a:lnTo>
                <a:lnTo>
                  <a:pt x="2095032" y="0"/>
                </a:lnTo>
                <a:cubicBezTo>
                  <a:pt x="2196025" y="0"/>
                  <a:pt x="2347515" y="0"/>
                  <a:pt x="2574748" y="0"/>
                </a:cubicBezTo>
                <a:lnTo>
                  <a:pt x="2712413" y="0"/>
                </a:lnTo>
                <a:lnTo>
                  <a:pt x="2724164" y="0"/>
                </a:lnTo>
                <a:lnTo>
                  <a:pt x="2806423" y="0"/>
                </a:lnTo>
                <a:lnTo>
                  <a:pt x="2975563" y="0"/>
                </a:lnTo>
                <a:lnTo>
                  <a:pt x="3029696" y="0"/>
                </a:lnTo>
                <a:lnTo>
                  <a:pt x="3216247" y="0"/>
                </a:lnTo>
                <a:lnTo>
                  <a:pt x="3464491" y="0"/>
                </a:lnTo>
                <a:lnTo>
                  <a:pt x="3476820" y="0"/>
                </a:lnTo>
                <a:lnTo>
                  <a:pt x="3508932" y="0"/>
                </a:lnTo>
                <a:cubicBezTo>
                  <a:pt x="3508932" y="0"/>
                  <a:pt x="3508932" y="0"/>
                  <a:pt x="3518154" y="0"/>
                </a:cubicBezTo>
                <a:lnTo>
                  <a:pt x="3563124" y="0"/>
                </a:lnTo>
                <a:lnTo>
                  <a:pt x="3568615" y="0"/>
                </a:lnTo>
                <a:lnTo>
                  <a:pt x="3582711" y="0"/>
                </a:lnTo>
                <a:lnTo>
                  <a:pt x="3607047" y="0"/>
                </a:lnTo>
                <a:lnTo>
                  <a:pt x="3711363" y="0"/>
                </a:lnTo>
                <a:lnTo>
                  <a:pt x="3757936" y="0"/>
                </a:lnTo>
                <a:lnTo>
                  <a:pt x="3914505" y="0"/>
                </a:lnTo>
                <a:lnTo>
                  <a:pt x="4099165" y="0"/>
                </a:lnTo>
                <a:cubicBezTo>
                  <a:pt x="4099165" y="0"/>
                  <a:pt x="4099165" y="0"/>
                  <a:pt x="4176573" y="0"/>
                </a:cubicBezTo>
                <a:cubicBezTo>
                  <a:pt x="4176573" y="0"/>
                  <a:pt x="4176573" y="0"/>
                  <a:pt x="4211043" y="0"/>
                </a:cubicBezTo>
                <a:lnTo>
                  <a:pt x="4249415" y="0"/>
                </a:lnTo>
                <a:lnTo>
                  <a:pt x="4292911" y="0"/>
                </a:lnTo>
                <a:cubicBezTo>
                  <a:pt x="4370470" y="0"/>
                  <a:pt x="4499735" y="0"/>
                  <a:pt x="4715176" y="0"/>
                </a:cubicBezTo>
                <a:lnTo>
                  <a:pt x="4749035" y="0"/>
                </a:lnTo>
                <a:lnTo>
                  <a:pt x="5107279" y="0"/>
                </a:lnTo>
                <a:lnTo>
                  <a:pt x="5446306" y="0"/>
                </a:lnTo>
                <a:lnTo>
                  <a:pt x="5654500" y="0"/>
                </a:lnTo>
                <a:lnTo>
                  <a:pt x="5879355" y="0"/>
                </a:lnTo>
                <a:lnTo>
                  <a:pt x="6374171" y="0"/>
                </a:lnTo>
                <a:lnTo>
                  <a:pt x="6382691" y="0"/>
                </a:lnTo>
                <a:cubicBezTo>
                  <a:pt x="6392367" y="0"/>
                  <a:pt x="6402043" y="5258"/>
                  <a:pt x="6406881" y="10516"/>
                </a:cubicBezTo>
                <a:cubicBezTo>
                  <a:pt x="6406881" y="10516"/>
                  <a:pt x="6411719" y="10516"/>
                  <a:pt x="6411719" y="15774"/>
                </a:cubicBezTo>
                <a:cubicBezTo>
                  <a:pt x="6411719" y="15774"/>
                  <a:pt x="6411719" y="15774"/>
                  <a:pt x="6412418" y="16534"/>
                </a:cubicBezTo>
                <a:lnTo>
                  <a:pt x="6413765" y="17998"/>
                </a:lnTo>
                <a:lnTo>
                  <a:pt x="6418286" y="21854"/>
                </a:lnTo>
                <a:cubicBezTo>
                  <a:pt x="6439669" y="40092"/>
                  <a:pt x="6525203" y="113046"/>
                  <a:pt x="6867337" y="404863"/>
                </a:cubicBezTo>
                <a:cubicBezTo>
                  <a:pt x="6885830" y="415379"/>
                  <a:pt x="6885830" y="436411"/>
                  <a:pt x="6867337" y="452185"/>
                </a:cubicBezTo>
                <a:cubicBezTo>
                  <a:pt x="6867337" y="452185"/>
                  <a:pt x="6867337" y="452185"/>
                  <a:pt x="6491457" y="772784"/>
                </a:cubicBezTo>
                <a:lnTo>
                  <a:pt x="6413765" y="839050"/>
                </a:lnTo>
                <a:lnTo>
                  <a:pt x="6411719" y="841273"/>
                </a:lnTo>
                <a:cubicBezTo>
                  <a:pt x="6411719" y="841273"/>
                  <a:pt x="6406881" y="841273"/>
                  <a:pt x="6406881" y="846531"/>
                </a:cubicBezTo>
                <a:cubicBezTo>
                  <a:pt x="6402043" y="851789"/>
                  <a:pt x="6392367" y="857047"/>
                  <a:pt x="6382691" y="857047"/>
                </a:cubicBezTo>
                <a:lnTo>
                  <a:pt x="6374171" y="857047"/>
                </a:lnTo>
                <a:lnTo>
                  <a:pt x="6368680" y="857047"/>
                </a:lnTo>
                <a:lnTo>
                  <a:pt x="6348221" y="857047"/>
                </a:lnTo>
                <a:lnTo>
                  <a:pt x="6330248" y="857047"/>
                </a:lnTo>
                <a:lnTo>
                  <a:pt x="6266353" y="857047"/>
                </a:lnTo>
                <a:lnTo>
                  <a:pt x="6225932" y="857047"/>
                </a:lnTo>
                <a:lnTo>
                  <a:pt x="6106926" y="857047"/>
                </a:lnTo>
                <a:lnTo>
                  <a:pt x="6022790" y="857047"/>
                </a:lnTo>
                <a:lnTo>
                  <a:pt x="5844088" y="857047"/>
                </a:lnTo>
                <a:lnTo>
                  <a:pt x="5687880" y="857047"/>
                </a:lnTo>
                <a:lnTo>
                  <a:pt x="5451985" y="857047"/>
                </a:lnTo>
                <a:lnTo>
                  <a:pt x="5188261" y="857047"/>
                </a:lnTo>
                <a:lnTo>
                  <a:pt x="4904764" y="857047"/>
                </a:lnTo>
                <a:lnTo>
                  <a:pt x="4490989" y="857047"/>
                </a:lnTo>
                <a:lnTo>
                  <a:pt x="4176573" y="857047"/>
                </a:lnTo>
                <a:cubicBezTo>
                  <a:pt x="4176573" y="857047"/>
                  <a:pt x="4176573" y="857047"/>
                  <a:pt x="4099165" y="857047"/>
                </a:cubicBezTo>
                <a:cubicBezTo>
                  <a:pt x="4099165" y="857047"/>
                  <a:pt x="4099165" y="857047"/>
                  <a:pt x="4089943" y="857047"/>
                </a:cubicBezTo>
                <a:lnTo>
                  <a:pt x="4057940" y="857047"/>
                </a:lnTo>
                <a:lnTo>
                  <a:pt x="4025386" y="857047"/>
                </a:lnTo>
                <a:cubicBezTo>
                  <a:pt x="3988496" y="857047"/>
                  <a:pt x="3933162" y="857047"/>
                  <a:pt x="3850160" y="857047"/>
                </a:cubicBezTo>
                <a:lnTo>
                  <a:pt x="3563124" y="857047"/>
                </a:lnTo>
                <a:lnTo>
                  <a:pt x="3550795" y="857047"/>
                </a:lnTo>
                <a:lnTo>
                  <a:pt x="3508932" y="857047"/>
                </a:lnTo>
                <a:cubicBezTo>
                  <a:pt x="3508932" y="857047"/>
                  <a:pt x="3508932" y="857047"/>
                  <a:pt x="3483683" y="857047"/>
                </a:cubicBezTo>
                <a:lnTo>
                  <a:pt x="3464491" y="857047"/>
                </a:lnTo>
                <a:lnTo>
                  <a:pt x="3452740" y="857047"/>
                </a:lnTo>
                <a:lnTo>
                  <a:pt x="3423719" y="857047"/>
                </a:lnTo>
                <a:lnTo>
                  <a:pt x="3370481" y="857047"/>
                </a:lnTo>
                <a:lnTo>
                  <a:pt x="3306946" y="857047"/>
                </a:lnTo>
                <a:lnTo>
                  <a:pt x="3147208" y="857047"/>
                </a:lnTo>
                <a:lnTo>
                  <a:pt x="3114429" y="857047"/>
                </a:lnTo>
                <a:lnTo>
                  <a:pt x="2960658" y="857047"/>
                </a:lnTo>
                <a:lnTo>
                  <a:pt x="2827230" y="857047"/>
                </a:lnTo>
                <a:lnTo>
                  <a:pt x="2712413" y="857047"/>
                </a:lnTo>
                <a:lnTo>
                  <a:pt x="2680242" y="857047"/>
                </a:lnTo>
                <a:lnTo>
                  <a:pt x="2603835" y="857047"/>
                </a:lnTo>
                <a:lnTo>
                  <a:pt x="2455042" y="857047"/>
                </a:lnTo>
                <a:lnTo>
                  <a:pt x="2426415" y="857047"/>
                </a:lnTo>
                <a:lnTo>
                  <a:pt x="2209736" y="857047"/>
                </a:lnTo>
                <a:lnTo>
                  <a:pt x="1893047" y="857047"/>
                </a:lnTo>
                <a:cubicBezTo>
                  <a:pt x="1893047" y="857047"/>
                  <a:pt x="1893047" y="857047"/>
                  <a:pt x="1885034" y="857047"/>
                </a:cubicBezTo>
                <a:lnTo>
                  <a:pt x="1843786" y="857047"/>
                </a:lnTo>
                <a:lnTo>
                  <a:pt x="1828944" y="857047"/>
                </a:lnTo>
                <a:cubicBezTo>
                  <a:pt x="1764840" y="857047"/>
                  <a:pt x="1636634" y="857047"/>
                  <a:pt x="1380221" y="857047"/>
                </a:cubicBezTo>
                <a:lnTo>
                  <a:pt x="1333065" y="857047"/>
                </a:lnTo>
                <a:cubicBezTo>
                  <a:pt x="1136016" y="857047"/>
                  <a:pt x="910816" y="857047"/>
                  <a:pt x="653445" y="857047"/>
                </a:cubicBezTo>
                <a:cubicBezTo>
                  <a:pt x="653445" y="857047"/>
                  <a:pt x="653445" y="857047"/>
                  <a:pt x="0" y="857047"/>
                </a:cubicBezTo>
                <a:cubicBezTo>
                  <a:pt x="0" y="857047"/>
                  <a:pt x="0" y="857047"/>
                  <a:pt x="0" y="0"/>
                </a:cubicBezTo>
                <a:close/>
              </a:path>
            </a:pathLst>
          </a:custGeom>
          <a:solidFill>
            <a:schemeClr val="accent1"/>
          </a:solidFill>
          <a:ln>
            <a:noFill/>
          </a:ln>
          <a:extLst/>
        </p:spPr>
        <p:txBody>
          <a:bodyPr vert="horz" wrap="square" lIns="91440" tIns="45720" rIns="91440" bIns="45720" numCol="1" anchor="t" anchorCtr="0" compatLnSpc="1">
            <a:prstTxWarp prst="textNoShape">
              <a:avLst/>
            </a:prstTxWarp>
            <a:noAutofit/>
          </a:bodyPr>
          <a:lstStyle/>
          <a:p>
            <a:endParaRPr lang="en-US"/>
          </a:p>
        </p:txBody>
      </p:sp>
      <p:sp>
        <p:nvSpPr>
          <p:cNvPr id="3" name="Subtitle 2">
            <a:extLst>
              <a:ext uri="{FF2B5EF4-FFF2-40B4-BE49-F238E27FC236}">
                <a16:creationId xmlns:a16="http://schemas.microsoft.com/office/drawing/2014/main" id="{D3664562-9882-4D64-9FA2-24EE81F6ED13}"/>
              </a:ext>
            </a:extLst>
          </p:cNvPr>
          <p:cNvSpPr>
            <a:spLocks noGrp="1"/>
          </p:cNvSpPr>
          <p:nvPr>
            <p:ph type="subTitle" idx="1"/>
          </p:nvPr>
        </p:nvSpPr>
        <p:spPr>
          <a:xfrm>
            <a:off x="540279" y="5189400"/>
            <a:ext cx="5280460" cy="544260"/>
          </a:xfrm>
        </p:spPr>
        <p:txBody>
          <a:bodyPr anchor="ctr">
            <a:normAutofit/>
          </a:bodyPr>
          <a:lstStyle/>
          <a:p>
            <a:endParaRPr lang="en-US" sz="1600">
              <a:solidFill>
                <a:srgbClr val="FEFFFF"/>
              </a:solidFill>
            </a:endParaRPr>
          </a:p>
        </p:txBody>
      </p:sp>
    </p:spTree>
    <p:extLst>
      <p:ext uri="{BB962C8B-B14F-4D97-AF65-F5344CB8AC3E}">
        <p14:creationId xmlns:p14="http://schemas.microsoft.com/office/powerpoint/2010/main" val="16872888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F7E42047-F7E7-4687-BBE0-D4BDC8E77B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20" y="-1"/>
            <a:ext cx="1220724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grpSp>
        <p:nvGrpSpPr>
          <p:cNvPr id="11" name="Group 10">
            <a:extLst>
              <a:ext uri="{FF2B5EF4-FFF2-40B4-BE49-F238E27FC236}">
                <a16:creationId xmlns:a16="http://schemas.microsoft.com/office/drawing/2014/main" id="{8D6F839A-C8D9-4FBC-8EFD-9E56D12F4CD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906785" y="228600"/>
            <a:ext cx="2851523" cy="6638625"/>
            <a:chOff x="2487613" y="285750"/>
            <a:chExt cx="2428875" cy="5654676"/>
          </a:xfrm>
        </p:grpSpPr>
        <p:sp>
          <p:nvSpPr>
            <p:cNvPr id="12" name="Freeform 11">
              <a:extLst>
                <a:ext uri="{FF2B5EF4-FFF2-40B4-BE49-F238E27FC236}">
                  <a16:creationId xmlns:a16="http://schemas.microsoft.com/office/drawing/2014/main" id="{D1F0D09B-BA85-41B1-A8DE-73728B72E5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13" name="Freeform 12">
              <a:extLst>
                <a:ext uri="{FF2B5EF4-FFF2-40B4-BE49-F238E27FC236}">
                  <a16:creationId xmlns:a16="http://schemas.microsoft.com/office/drawing/2014/main" id="{FB2D0F0C-3A27-4FC3-A6A3-D2095D9B24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14" name="Freeform 13">
              <a:extLst>
                <a:ext uri="{FF2B5EF4-FFF2-40B4-BE49-F238E27FC236}">
                  <a16:creationId xmlns:a16="http://schemas.microsoft.com/office/drawing/2014/main" id="{FA1C69EF-E6E6-4BDD-B62F-637FC9F3C33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15" name="Freeform 14">
              <a:extLst>
                <a:ext uri="{FF2B5EF4-FFF2-40B4-BE49-F238E27FC236}">
                  <a16:creationId xmlns:a16="http://schemas.microsoft.com/office/drawing/2014/main" id="{75B4F36E-07F6-4E6F-A9D9-A7F6D9585A6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16" name="Freeform 15">
              <a:extLst>
                <a:ext uri="{FF2B5EF4-FFF2-40B4-BE49-F238E27FC236}">
                  <a16:creationId xmlns:a16="http://schemas.microsoft.com/office/drawing/2014/main" id="{7D9136C7-12F1-4F21-A438-ED7668DDFA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17" name="Freeform 16">
              <a:extLst>
                <a:ext uri="{FF2B5EF4-FFF2-40B4-BE49-F238E27FC236}">
                  <a16:creationId xmlns:a16="http://schemas.microsoft.com/office/drawing/2014/main" id="{C718EF12-B769-45D9-9B6E-7AEAA3108A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18" name="Freeform 17">
              <a:extLst>
                <a:ext uri="{FF2B5EF4-FFF2-40B4-BE49-F238E27FC236}">
                  <a16:creationId xmlns:a16="http://schemas.microsoft.com/office/drawing/2014/main" id="{534EAD53-3968-459E-B27C-09126A0FE31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19" name="Freeform 18">
              <a:extLst>
                <a:ext uri="{FF2B5EF4-FFF2-40B4-BE49-F238E27FC236}">
                  <a16:creationId xmlns:a16="http://schemas.microsoft.com/office/drawing/2014/main" id="{67658BFE-59E2-4A2D-9E8A-18F81C350BB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20" name="Freeform 19">
              <a:extLst>
                <a:ext uri="{FF2B5EF4-FFF2-40B4-BE49-F238E27FC236}">
                  <a16:creationId xmlns:a16="http://schemas.microsoft.com/office/drawing/2014/main" id="{3FEC8A9E-385D-4407-9671-E3023802296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21" name="Freeform 20">
              <a:extLst>
                <a:ext uri="{FF2B5EF4-FFF2-40B4-BE49-F238E27FC236}">
                  <a16:creationId xmlns:a16="http://schemas.microsoft.com/office/drawing/2014/main" id="{EFC82234-632C-4B76-A8FF-2C9C0DCA68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22" name="Freeform 21">
              <a:extLst>
                <a:ext uri="{FF2B5EF4-FFF2-40B4-BE49-F238E27FC236}">
                  <a16:creationId xmlns:a16="http://schemas.microsoft.com/office/drawing/2014/main" id="{662A4DB3-C195-4230-953D-307E4100FE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23" name="Freeform 22">
              <a:extLst>
                <a:ext uri="{FF2B5EF4-FFF2-40B4-BE49-F238E27FC236}">
                  <a16:creationId xmlns:a16="http://schemas.microsoft.com/office/drawing/2014/main" id="{94D310CF-9541-4CD7-855B-E2E1EF34376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25" name="Group 24">
            <a:extLst>
              <a:ext uri="{FF2B5EF4-FFF2-40B4-BE49-F238E27FC236}">
                <a16:creationId xmlns:a16="http://schemas.microsoft.com/office/drawing/2014/main" id="{70EDA856-A216-4EEC-9AB6-A59FFC70361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47733" y="-786"/>
            <a:ext cx="2356675" cy="6854040"/>
            <a:chOff x="6627813" y="194833"/>
            <a:chExt cx="1952625" cy="5678918"/>
          </a:xfrm>
        </p:grpSpPr>
        <p:sp>
          <p:nvSpPr>
            <p:cNvPr id="26" name="Freeform 27">
              <a:extLst>
                <a:ext uri="{FF2B5EF4-FFF2-40B4-BE49-F238E27FC236}">
                  <a16:creationId xmlns:a16="http://schemas.microsoft.com/office/drawing/2014/main" id="{36F815B8-AFA8-45E9-A3D1-977F2D1921F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27" name="Freeform 28">
              <a:extLst>
                <a:ext uri="{FF2B5EF4-FFF2-40B4-BE49-F238E27FC236}">
                  <a16:creationId xmlns:a16="http://schemas.microsoft.com/office/drawing/2014/main" id="{5D8FF653-8B3F-4B96-904D-1A4482EAEE4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28" name="Freeform 29">
              <a:extLst>
                <a:ext uri="{FF2B5EF4-FFF2-40B4-BE49-F238E27FC236}">
                  <a16:creationId xmlns:a16="http://schemas.microsoft.com/office/drawing/2014/main" id="{4DD2E775-AB45-4AF1-B5B7-54948CFB987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29" name="Freeform 30">
              <a:extLst>
                <a:ext uri="{FF2B5EF4-FFF2-40B4-BE49-F238E27FC236}">
                  <a16:creationId xmlns:a16="http://schemas.microsoft.com/office/drawing/2014/main" id="{7BDE7E7B-E3AA-4A24-8F9D-CE77C96CA24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30" name="Freeform 31">
              <a:extLst>
                <a:ext uri="{FF2B5EF4-FFF2-40B4-BE49-F238E27FC236}">
                  <a16:creationId xmlns:a16="http://schemas.microsoft.com/office/drawing/2014/main" id="{D129CAA9-35E5-48CE-88AE-9806695CB8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31" name="Freeform 32">
              <a:extLst>
                <a:ext uri="{FF2B5EF4-FFF2-40B4-BE49-F238E27FC236}">
                  <a16:creationId xmlns:a16="http://schemas.microsoft.com/office/drawing/2014/main" id="{A73989FF-4EFF-4181-81A4-72EF2E67DB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32" name="Freeform 33">
              <a:extLst>
                <a:ext uri="{FF2B5EF4-FFF2-40B4-BE49-F238E27FC236}">
                  <a16:creationId xmlns:a16="http://schemas.microsoft.com/office/drawing/2014/main" id="{8C2C17BD-8FA0-4F42-B2CD-5E5A9F54298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33" name="Freeform 34">
              <a:extLst>
                <a:ext uri="{FF2B5EF4-FFF2-40B4-BE49-F238E27FC236}">
                  <a16:creationId xmlns:a16="http://schemas.microsoft.com/office/drawing/2014/main" id="{EEE99CF3-AD71-46FB-8E7D-67825F7816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34" name="Freeform 35">
              <a:extLst>
                <a:ext uri="{FF2B5EF4-FFF2-40B4-BE49-F238E27FC236}">
                  <a16:creationId xmlns:a16="http://schemas.microsoft.com/office/drawing/2014/main" id="{D0F9D5ED-7591-4E88-9FDA-4C1DC47E9D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35" name="Freeform 36">
              <a:extLst>
                <a:ext uri="{FF2B5EF4-FFF2-40B4-BE49-F238E27FC236}">
                  <a16:creationId xmlns:a16="http://schemas.microsoft.com/office/drawing/2014/main" id="{88FA7C13-D80D-4514-B9DB-87AE076ACED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36" name="Freeform 37">
              <a:extLst>
                <a:ext uri="{FF2B5EF4-FFF2-40B4-BE49-F238E27FC236}">
                  <a16:creationId xmlns:a16="http://schemas.microsoft.com/office/drawing/2014/main" id="{202C78DF-D842-450B-A87D-E035719E4E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37" name="Freeform 38">
              <a:extLst>
                <a:ext uri="{FF2B5EF4-FFF2-40B4-BE49-F238E27FC236}">
                  <a16:creationId xmlns:a16="http://schemas.microsoft.com/office/drawing/2014/main" id="{A4789F83-2423-47F8-8958-48E477BAE0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2" name="Title 1">
            <a:extLst>
              <a:ext uri="{FF2B5EF4-FFF2-40B4-BE49-F238E27FC236}">
                <a16:creationId xmlns:a16="http://schemas.microsoft.com/office/drawing/2014/main" id="{EB59DBFD-A999-4459-AEAB-E29D204199DE}"/>
              </a:ext>
            </a:extLst>
          </p:cNvPr>
          <p:cNvSpPr>
            <a:spLocks noGrp="1"/>
          </p:cNvSpPr>
          <p:nvPr>
            <p:ph type="title"/>
          </p:nvPr>
        </p:nvSpPr>
        <p:spPr>
          <a:xfrm>
            <a:off x="4659520" y="624110"/>
            <a:ext cx="6845092" cy="1280890"/>
          </a:xfrm>
        </p:spPr>
        <p:txBody>
          <a:bodyPr>
            <a:normAutofit/>
          </a:bodyPr>
          <a:lstStyle/>
          <a:p>
            <a:r>
              <a:rPr lang="en-US" dirty="0"/>
              <a:t>Nephthys (The River Goddess)</a:t>
            </a:r>
          </a:p>
        </p:txBody>
      </p:sp>
      <p:sp>
        <p:nvSpPr>
          <p:cNvPr id="39" name="Rectangle 38">
            <a:extLst>
              <a:ext uri="{FF2B5EF4-FFF2-40B4-BE49-F238E27FC236}">
                <a16:creationId xmlns:a16="http://schemas.microsoft.com/office/drawing/2014/main" id="{2C509E7A-337A-4664-BEC2-03F9BCA0A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71632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41" name="Freeform 11">
            <a:extLst>
              <a:ext uri="{FF2B5EF4-FFF2-40B4-BE49-F238E27FC236}">
                <a16:creationId xmlns:a16="http://schemas.microsoft.com/office/drawing/2014/main" id="{D9AB99AB-E300-4B19-97C3-9A12EA3C7B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2716320"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pic>
        <p:nvPicPr>
          <p:cNvPr id="4" name="Picture 3" descr="nephthys">
            <a:extLst>
              <a:ext uri="{FF2B5EF4-FFF2-40B4-BE49-F238E27FC236}">
                <a16:creationId xmlns:a16="http://schemas.microsoft.com/office/drawing/2014/main" id="{3A6BBD15-8B20-478A-9E8C-44B0122CFACD}"/>
              </a:ext>
            </a:extLst>
          </p:cNvPr>
          <p:cNvPicPr/>
          <p:nvPr/>
        </p:nvPicPr>
        <p:blipFill rotWithShape="1">
          <a:blip r:embed="rId2" cstate="print">
            <a:extLst>
              <a:ext uri="{28A0092B-C50C-407E-A947-70E740481C1C}">
                <a14:useLocalDpi xmlns:a14="http://schemas.microsoft.com/office/drawing/2010/main" val="0"/>
              </a:ext>
            </a:extLst>
          </a:blip>
          <a:srcRect l="2652"/>
          <a:stretch/>
        </p:blipFill>
        <p:spPr bwMode="auto">
          <a:xfrm>
            <a:off x="20" y="1730"/>
            <a:ext cx="2720524" cy="6858000"/>
          </a:xfrm>
          <a:prstGeom prst="rect">
            <a:avLst/>
          </a:prstGeom>
          <a:noFill/>
        </p:spPr>
      </p:pic>
      <p:sp>
        <p:nvSpPr>
          <p:cNvPr id="3" name="Content Placeholder 2">
            <a:extLst>
              <a:ext uri="{FF2B5EF4-FFF2-40B4-BE49-F238E27FC236}">
                <a16:creationId xmlns:a16="http://schemas.microsoft.com/office/drawing/2014/main" id="{159A349E-22D4-4579-98FF-257844C32D78}"/>
              </a:ext>
            </a:extLst>
          </p:cNvPr>
          <p:cNvSpPr>
            <a:spLocks noGrp="1"/>
          </p:cNvSpPr>
          <p:nvPr>
            <p:ph idx="1"/>
          </p:nvPr>
        </p:nvSpPr>
        <p:spPr>
          <a:xfrm>
            <a:off x="4656667" y="2133600"/>
            <a:ext cx="6847944" cy="3777622"/>
          </a:xfrm>
        </p:spPr>
        <p:txBody>
          <a:bodyPr>
            <a:normAutofit/>
          </a:bodyPr>
          <a:lstStyle/>
          <a:p>
            <a:r>
              <a:rPr lang="en-US" sz="2800" dirty="0"/>
              <a:t>The wife of Set and the sister of Isis.</a:t>
            </a:r>
          </a:p>
          <a:p>
            <a:r>
              <a:rPr lang="en-US" sz="2800" dirty="0"/>
              <a:t>She didn’t like her husband very much, because after he killed Osiris, Nephthys helped Isis collect his pieces and bind them together.</a:t>
            </a:r>
          </a:p>
          <a:p>
            <a:r>
              <a:rPr lang="en-US" sz="2800" dirty="0"/>
              <a:t>She was kind and gentle and the mother of Anubis.</a:t>
            </a:r>
          </a:p>
        </p:txBody>
      </p:sp>
    </p:spTree>
    <p:extLst>
      <p:ext uri="{BB962C8B-B14F-4D97-AF65-F5344CB8AC3E}">
        <p14:creationId xmlns:p14="http://schemas.microsoft.com/office/powerpoint/2010/main" val="34451650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249A0D6-D318-4660-967B-4DDF7C74B74E}"/>
              </a:ext>
            </a:extLst>
          </p:cNvPr>
          <p:cNvSpPr txBox="1"/>
          <p:nvPr/>
        </p:nvSpPr>
        <p:spPr>
          <a:xfrm>
            <a:off x="1753495" y="774549"/>
            <a:ext cx="5206702" cy="584775"/>
          </a:xfrm>
          <a:prstGeom prst="rect">
            <a:avLst/>
          </a:prstGeom>
          <a:noFill/>
        </p:spPr>
        <p:txBody>
          <a:bodyPr wrap="square" rtlCol="0">
            <a:spAutoFit/>
          </a:bodyPr>
          <a:lstStyle/>
          <a:p>
            <a:pPr algn="ctr"/>
            <a:r>
              <a:rPr lang="en-US" sz="3200" dirty="0"/>
              <a:t>Shu</a:t>
            </a:r>
          </a:p>
        </p:txBody>
      </p:sp>
      <p:cxnSp>
        <p:nvCxnSpPr>
          <p:cNvPr id="4" name="Straight Connector 3">
            <a:extLst>
              <a:ext uri="{FF2B5EF4-FFF2-40B4-BE49-F238E27FC236}">
                <a16:creationId xmlns:a16="http://schemas.microsoft.com/office/drawing/2014/main" id="{63C6E415-4790-4F1F-8D8A-AEBE30BC7487}"/>
              </a:ext>
            </a:extLst>
          </p:cNvPr>
          <p:cNvCxnSpPr>
            <a:cxnSpLocks/>
          </p:cNvCxnSpPr>
          <p:nvPr/>
        </p:nvCxnSpPr>
        <p:spPr>
          <a:xfrm flipH="1">
            <a:off x="4356846" y="1359324"/>
            <a:ext cx="2" cy="587810"/>
          </a:xfrm>
          <a:prstGeom prst="line">
            <a:avLst/>
          </a:prstGeom>
          <a:ln w="28575"/>
        </p:spPr>
        <p:style>
          <a:lnRef idx="1">
            <a:schemeClr val="accent6"/>
          </a:lnRef>
          <a:fillRef idx="0">
            <a:schemeClr val="accent6"/>
          </a:fillRef>
          <a:effectRef idx="0">
            <a:schemeClr val="accent6"/>
          </a:effectRef>
          <a:fontRef idx="minor">
            <a:schemeClr val="tx1"/>
          </a:fontRef>
        </p:style>
      </p:cxnSp>
      <p:sp>
        <p:nvSpPr>
          <p:cNvPr id="8" name="TextBox 7">
            <a:extLst>
              <a:ext uri="{FF2B5EF4-FFF2-40B4-BE49-F238E27FC236}">
                <a16:creationId xmlns:a16="http://schemas.microsoft.com/office/drawing/2014/main" id="{5AE543AD-0D2F-47D1-880C-87EE3E849A25}"/>
              </a:ext>
            </a:extLst>
          </p:cNvPr>
          <p:cNvSpPr txBox="1"/>
          <p:nvPr/>
        </p:nvSpPr>
        <p:spPr>
          <a:xfrm>
            <a:off x="3918264" y="1983269"/>
            <a:ext cx="877163" cy="584775"/>
          </a:xfrm>
          <a:prstGeom prst="rect">
            <a:avLst/>
          </a:prstGeom>
          <a:noFill/>
        </p:spPr>
        <p:txBody>
          <a:bodyPr wrap="none" rtlCol="0">
            <a:spAutoFit/>
          </a:bodyPr>
          <a:lstStyle/>
          <a:p>
            <a:r>
              <a:rPr lang="en-US" sz="3200" dirty="0"/>
              <a:t>Nut</a:t>
            </a:r>
          </a:p>
        </p:txBody>
      </p:sp>
      <p:cxnSp>
        <p:nvCxnSpPr>
          <p:cNvPr id="10" name="Straight Connector 9">
            <a:extLst>
              <a:ext uri="{FF2B5EF4-FFF2-40B4-BE49-F238E27FC236}">
                <a16:creationId xmlns:a16="http://schemas.microsoft.com/office/drawing/2014/main" id="{2CBCB8E8-E0C3-4839-9886-3AD4E4E62FCD}"/>
              </a:ext>
            </a:extLst>
          </p:cNvPr>
          <p:cNvCxnSpPr/>
          <p:nvPr/>
        </p:nvCxnSpPr>
        <p:spPr>
          <a:xfrm>
            <a:off x="4916245" y="2275656"/>
            <a:ext cx="430306" cy="0"/>
          </a:xfrm>
          <a:prstGeom prst="line">
            <a:avLst/>
          </a:prstGeom>
          <a:ln w="28575"/>
        </p:spPr>
        <p:style>
          <a:lnRef idx="1">
            <a:schemeClr val="accent6"/>
          </a:lnRef>
          <a:fillRef idx="0">
            <a:schemeClr val="accent6"/>
          </a:fillRef>
          <a:effectRef idx="0">
            <a:schemeClr val="accent6"/>
          </a:effectRef>
          <a:fontRef idx="minor">
            <a:schemeClr val="tx1"/>
          </a:fontRef>
        </p:style>
      </p:cxnSp>
      <p:sp>
        <p:nvSpPr>
          <p:cNvPr id="11" name="TextBox 10">
            <a:extLst>
              <a:ext uri="{FF2B5EF4-FFF2-40B4-BE49-F238E27FC236}">
                <a16:creationId xmlns:a16="http://schemas.microsoft.com/office/drawing/2014/main" id="{0960FD7F-EF0F-48DB-9B99-2DBB8A3F3425}"/>
              </a:ext>
            </a:extLst>
          </p:cNvPr>
          <p:cNvSpPr txBox="1"/>
          <p:nvPr/>
        </p:nvSpPr>
        <p:spPr>
          <a:xfrm>
            <a:off x="5551620" y="1978304"/>
            <a:ext cx="1088760" cy="584775"/>
          </a:xfrm>
          <a:prstGeom prst="rect">
            <a:avLst/>
          </a:prstGeom>
          <a:noFill/>
        </p:spPr>
        <p:txBody>
          <a:bodyPr wrap="none" rtlCol="0">
            <a:spAutoFit/>
          </a:bodyPr>
          <a:lstStyle/>
          <a:p>
            <a:r>
              <a:rPr lang="en-US" sz="3200" dirty="0" err="1"/>
              <a:t>Geb</a:t>
            </a:r>
            <a:endParaRPr lang="en-US" sz="3200" dirty="0"/>
          </a:p>
        </p:txBody>
      </p:sp>
      <p:cxnSp>
        <p:nvCxnSpPr>
          <p:cNvPr id="5" name="Straight Connector 4">
            <a:extLst>
              <a:ext uri="{FF2B5EF4-FFF2-40B4-BE49-F238E27FC236}">
                <a16:creationId xmlns:a16="http://schemas.microsoft.com/office/drawing/2014/main" id="{7D38C62C-F879-48BB-AD6A-380BF0709D16}"/>
              </a:ext>
            </a:extLst>
          </p:cNvPr>
          <p:cNvCxnSpPr/>
          <p:nvPr/>
        </p:nvCxnSpPr>
        <p:spPr>
          <a:xfrm>
            <a:off x="4087906" y="2563079"/>
            <a:ext cx="2431228" cy="0"/>
          </a:xfrm>
          <a:prstGeom prst="line">
            <a:avLst/>
          </a:prstGeom>
          <a:ln w="28575"/>
        </p:spPr>
        <p:style>
          <a:lnRef idx="1">
            <a:schemeClr val="accent6"/>
          </a:lnRef>
          <a:fillRef idx="0">
            <a:schemeClr val="accent6"/>
          </a:fillRef>
          <a:effectRef idx="0">
            <a:schemeClr val="accent6"/>
          </a:effectRef>
          <a:fontRef idx="minor">
            <a:schemeClr val="tx1"/>
          </a:fontRef>
        </p:style>
      </p:cxnSp>
      <p:cxnSp>
        <p:nvCxnSpPr>
          <p:cNvPr id="7" name="Straight Connector 6">
            <a:extLst>
              <a:ext uri="{FF2B5EF4-FFF2-40B4-BE49-F238E27FC236}">
                <a16:creationId xmlns:a16="http://schemas.microsoft.com/office/drawing/2014/main" id="{E1A22DDA-8878-45B9-A179-5DFCC51FBB32}"/>
              </a:ext>
            </a:extLst>
          </p:cNvPr>
          <p:cNvCxnSpPr>
            <a:stCxn id="11" idx="2"/>
          </p:cNvCxnSpPr>
          <p:nvPr/>
        </p:nvCxnSpPr>
        <p:spPr>
          <a:xfrm>
            <a:off x="6096000" y="2563079"/>
            <a:ext cx="0" cy="567396"/>
          </a:xfrm>
          <a:prstGeom prst="line">
            <a:avLst/>
          </a:prstGeom>
          <a:ln w="28575"/>
        </p:spPr>
        <p:style>
          <a:lnRef idx="1">
            <a:schemeClr val="accent6"/>
          </a:lnRef>
          <a:fillRef idx="0">
            <a:schemeClr val="accent6"/>
          </a:fillRef>
          <a:effectRef idx="0">
            <a:schemeClr val="accent6"/>
          </a:effectRef>
          <a:fontRef idx="minor">
            <a:schemeClr val="tx1"/>
          </a:fontRef>
        </p:style>
      </p:cxnSp>
      <p:cxnSp>
        <p:nvCxnSpPr>
          <p:cNvPr id="12" name="Straight Connector 11">
            <a:extLst>
              <a:ext uri="{FF2B5EF4-FFF2-40B4-BE49-F238E27FC236}">
                <a16:creationId xmlns:a16="http://schemas.microsoft.com/office/drawing/2014/main" id="{E9174E60-DB1B-4059-8392-358D250D3766}"/>
              </a:ext>
            </a:extLst>
          </p:cNvPr>
          <p:cNvCxnSpPr>
            <a:cxnSpLocks/>
            <a:stCxn id="8" idx="2"/>
          </p:cNvCxnSpPr>
          <p:nvPr/>
        </p:nvCxnSpPr>
        <p:spPr>
          <a:xfrm>
            <a:off x="4356846" y="2568044"/>
            <a:ext cx="0" cy="562431"/>
          </a:xfrm>
          <a:prstGeom prst="line">
            <a:avLst/>
          </a:prstGeom>
          <a:ln w="28575"/>
        </p:spPr>
        <p:style>
          <a:lnRef idx="1">
            <a:schemeClr val="accent6"/>
          </a:lnRef>
          <a:fillRef idx="0">
            <a:schemeClr val="accent6"/>
          </a:fillRef>
          <a:effectRef idx="0">
            <a:schemeClr val="accent6"/>
          </a:effectRef>
          <a:fontRef idx="minor">
            <a:schemeClr val="tx1"/>
          </a:fontRef>
        </p:style>
      </p:cxnSp>
      <p:sp>
        <p:nvSpPr>
          <p:cNvPr id="14" name="TextBox 13">
            <a:extLst>
              <a:ext uri="{FF2B5EF4-FFF2-40B4-BE49-F238E27FC236}">
                <a16:creationId xmlns:a16="http://schemas.microsoft.com/office/drawing/2014/main" id="{544EF486-0631-4D12-BD92-FBE9B432DC26}"/>
              </a:ext>
            </a:extLst>
          </p:cNvPr>
          <p:cNvSpPr txBox="1"/>
          <p:nvPr/>
        </p:nvSpPr>
        <p:spPr>
          <a:xfrm>
            <a:off x="5551620" y="3041725"/>
            <a:ext cx="1314784" cy="584775"/>
          </a:xfrm>
          <a:prstGeom prst="rect">
            <a:avLst/>
          </a:prstGeom>
          <a:noFill/>
        </p:spPr>
        <p:txBody>
          <a:bodyPr wrap="none" rtlCol="0">
            <a:spAutoFit/>
          </a:bodyPr>
          <a:lstStyle/>
          <a:p>
            <a:r>
              <a:rPr lang="en-US" sz="3200" dirty="0" err="1"/>
              <a:t>Osirus</a:t>
            </a:r>
            <a:endParaRPr lang="en-US" sz="3200" dirty="0"/>
          </a:p>
        </p:txBody>
      </p:sp>
      <p:sp>
        <p:nvSpPr>
          <p:cNvPr id="15" name="TextBox 14">
            <a:extLst>
              <a:ext uri="{FF2B5EF4-FFF2-40B4-BE49-F238E27FC236}">
                <a16:creationId xmlns:a16="http://schemas.microsoft.com/office/drawing/2014/main" id="{52FCA30E-A6DD-4549-84D7-22FE56F7496D}"/>
              </a:ext>
            </a:extLst>
          </p:cNvPr>
          <p:cNvSpPr txBox="1"/>
          <p:nvPr/>
        </p:nvSpPr>
        <p:spPr>
          <a:xfrm>
            <a:off x="3918262" y="3032140"/>
            <a:ext cx="795411" cy="584775"/>
          </a:xfrm>
          <a:prstGeom prst="rect">
            <a:avLst/>
          </a:prstGeom>
          <a:noFill/>
        </p:spPr>
        <p:txBody>
          <a:bodyPr wrap="none" rtlCol="0">
            <a:spAutoFit/>
          </a:bodyPr>
          <a:lstStyle/>
          <a:p>
            <a:r>
              <a:rPr lang="en-US" sz="3200" dirty="0"/>
              <a:t>Set</a:t>
            </a:r>
          </a:p>
        </p:txBody>
      </p:sp>
      <p:cxnSp>
        <p:nvCxnSpPr>
          <p:cNvPr id="17" name="Straight Connector 16">
            <a:extLst>
              <a:ext uri="{FF2B5EF4-FFF2-40B4-BE49-F238E27FC236}">
                <a16:creationId xmlns:a16="http://schemas.microsoft.com/office/drawing/2014/main" id="{A6DBACD2-435A-49FE-86E8-50ADF1F10950}"/>
              </a:ext>
            </a:extLst>
          </p:cNvPr>
          <p:cNvCxnSpPr>
            <a:stCxn id="14" idx="3"/>
          </p:cNvCxnSpPr>
          <p:nvPr/>
        </p:nvCxnSpPr>
        <p:spPr>
          <a:xfrm flipV="1">
            <a:off x="6866404" y="3334112"/>
            <a:ext cx="330462" cy="1"/>
          </a:xfrm>
          <a:prstGeom prst="line">
            <a:avLst/>
          </a:prstGeom>
          <a:ln w="28575"/>
        </p:spPr>
        <p:style>
          <a:lnRef idx="1">
            <a:schemeClr val="accent6"/>
          </a:lnRef>
          <a:fillRef idx="0">
            <a:schemeClr val="accent6"/>
          </a:fillRef>
          <a:effectRef idx="0">
            <a:schemeClr val="accent6"/>
          </a:effectRef>
          <a:fontRef idx="minor">
            <a:schemeClr val="tx1"/>
          </a:fontRef>
        </p:style>
      </p:cxnSp>
      <p:cxnSp>
        <p:nvCxnSpPr>
          <p:cNvPr id="19" name="Straight Connector 18">
            <a:extLst>
              <a:ext uri="{FF2B5EF4-FFF2-40B4-BE49-F238E27FC236}">
                <a16:creationId xmlns:a16="http://schemas.microsoft.com/office/drawing/2014/main" id="{7309F59A-9399-440B-AE06-8D20334C8630}"/>
              </a:ext>
            </a:extLst>
          </p:cNvPr>
          <p:cNvCxnSpPr>
            <a:stCxn id="15" idx="1"/>
          </p:cNvCxnSpPr>
          <p:nvPr/>
        </p:nvCxnSpPr>
        <p:spPr>
          <a:xfrm flipH="1" flipV="1">
            <a:off x="3539266" y="3324527"/>
            <a:ext cx="378996" cy="1"/>
          </a:xfrm>
          <a:prstGeom prst="line">
            <a:avLst/>
          </a:prstGeom>
          <a:ln w="28575"/>
        </p:spPr>
        <p:style>
          <a:lnRef idx="1">
            <a:schemeClr val="accent6"/>
          </a:lnRef>
          <a:fillRef idx="0">
            <a:schemeClr val="accent6"/>
          </a:fillRef>
          <a:effectRef idx="0">
            <a:schemeClr val="accent6"/>
          </a:effectRef>
          <a:fontRef idx="minor">
            <a:schemeClr val="tx1"/>
          </a:fontRef>
        </p:style>
      </p:cxnSp>
      <p:sp>
        <p:nvSpPr>
          <p:cNvPr id="20" name="TextBox 19">
            <a:extLst>
              <a:ext uri="{FF2B5EF4-FFF2-40B4-BE49-F238E27FC236}">
                <a16:creationId xmlns:a16="http://schemas.microsoft.com/office/drawing/2014/main" id="{F0D1E866-4E02-44C3-AB87-EB07B42FCEC7}"/>
              </a:ext>
            </a:extLst>
          </p:cNvPr>
          <p:cNvSpPr txBox="1"/>
          <p:nvPr/>
        </p:nvSpPr>
        <p:spPr>
          <a:xfrm>
            <a:off x="7196866" y="3041725"/>
            <a:ext cx="676788" cy="584775"/>
          </a:xfrm>
          <a:prstGeom prst="rect">
            <a:avLst/>
          </a:prstGeom>
          <a:noFill/>
        </p:spPr>
        <p:txBody>
          <a:bodyPr wrap="none" rtlCol="0">
            <a:spAutoFit/>
          </a:bodyPr>
          <a:lstStyle/>
          <a:p>
            <a:r>
              <a:rPr lang="en-US" sz="3200" dirty="0"/>
              <a:t>Isis</a:t>
            </a:r>
          </a:p>
        </p:txBody>
      </p:sp>
      <p:sp>
        <p:nvSpPr>
          <p:cNvPr id="22" name="TextBox 21">
            <a:extLst>
              <a:ext uri="{FF2B5EF4-FFF2-40B4-BE49-F238E27FC236}">
                <a16:creationId xmlns:a16="http://schemas.microsoft.com/office/drawing/2014/main" id="{DA1239E8-D6AE-49DE-8515-4BC4A28E1204}"/>
              </a:ext>
            </a:extLst>
          </p:cNvPr>
          <p:cNvSpPr txBox="1"/>
          <p:nvPr/>
        </p:nvSpPr>
        <p:spPr>
          <a:xfrm>
            <a:off x="1487101" y="3032139"/>
            <a:ext cx="2052165" cy="584775"/>
          </a:xfrm>
          <a:prstGeom prst="rect">
            <a:avLst/>
          </a:prstGeom>
          <a:noFill/>
        </p:spPr>
        <p:txBody>
          <a:bodyPr wrap="none" rtlCol="0">
            <a:spAutoFit/>
          </a:bodyPr>
          <a:lstStyle/>
          <a:p>
            <a:r>
              <a:rPr lang="en-US" sz="3200" dirty="0"/>
              <a:t>Nephthys</a:t>
            </a:r>
          </a:p>
        </p:txBody>
      </p:sp>
      <p:sp>
        <p:nvSpPr>
          <p:cNvPr id="25" name="Right Bracket 24">
            <a:extLst>
              <a:ext uri="{FF2B5EF4-FFF2-40B4-BE49-F238E27FC236}">
                <a16:creationId xmlns:a16="http://schemas.microsoft.com/office/drawing/2014/main" id="{619F6E0C-7A9F-4F67-AD9A-97B1D3593942}"/>
              </a:ext>
            </a:extLst>
          </p:cNvPr>
          <p:cNvSpPr/>
          <p:nvPr/>
        </p:nvSpPr>
        <p:spPr>
          <a:xfrm rot="5400000" flipH="1">
            <a:off x="4744748" y="436962"/>
            <a:ext cx="260458" cy="5206703"/>
          </a:xfrm>
          <a:prstGeom prst="rightBracket">
            <a:avLst/>
          </a:prstGeom>
          <a:ln w="190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31221894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additive="base">
                                        <p:cTn id="12" dur="500" fill="hold"/>
                                        <p:tgtEl>
                                          <p:spTgt spid="8"/>
                                        </p:tgtEl>
                                        <p:attrNameLst>
                                          <p:attrName>ppt_x</p:attrName>
                                        </p:attrNameLst>
                                      </p:cBhvr>
                                      <p:tavLst>
                                        <p:tav tm="0">
                                          <p:val>
                                            <p:strVal val="#ppt_x"/>
                                          </p:val>
                                        </p:tav>
                                        <p:tav tm="100000">
                                          <p:val>
                                            <p:strVal val="#ppt_x"/>
                                          </p:val>
                                        </p:tav>
                                      </p:tavLst>
                                    </p:anim>
                                    <p:anim calcmode="lin" valueType="num">
                                      <p:cBhvr additive="base">
                                        <p:cTn id="13"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nodeType="click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wipe(down)">
                                      <p:cBhvr>
                                        <p:cTn id="18" dur="500"/>
                                        <p:tgtEl>
                                          <p:spTgt spid="10"/>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anim calcmode="lin" valueType="num">
                                      <p:cBhvr additive="base">
                                        <p:cTn id="23" dur="500" fill="hold"/>
                                        <p:tgtEl>
                                          <p:spTgt spid="11"/>
                                        </p:tgtEl>
                                        <p:attrNameLst>
                                          <p:attrName>ppt_x</p:attrName>
                                        </p:attrNameLst>
                                      </p:cBhvr>
                                      <p:tavLst>
                                        <p:tav tm="0">
                                          <p:val>
                                            <p:strVal val="#ppt_x"/>
                                          </p:val>
                                        </p:tav>
                                        <p:tav tm="100000">
                                          <p:val>
                                            <p:strVal val="#ppt_x"/>
                                          </p:val>
                                        </p:tav>
                                      </p:tavLst>
                                    </p:anim>
                                    <p:anim calcmode="lin" valueType="num">
                                      <p:cBhvr additive="base">
                                        <p:cTn id="2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5"/>
                                        </p:tgtEl>
                                        <p:attrNameLst>
                                          <p:attrName>style.visibility</p:attrName>
                                        </p:attrNameLst>
                                      </p:cBhvr>
                                      <p:to>
                                        <p:strVal val="visible"/>
                                      </p:to>
                                    </p:set>
                                    <p:animEffect transition="in" filter="fade">
                                      <p:cBhvr>
                                        <p:cTn id="29" dur="500"/>
                                        <p:tgtEl>
                                          <p:spTgt spid="5"/>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nodeType="clickEffect">
                                  <p:stCondLst>
                                    <p:cond delay="0"/>
                                  </p:stCondLst>
                                  <p:childTnLst>
                                    <p:set>
                                      <p:cBhvr>
                                        <p:cTn id="33" dur="1" fill="hold">
                                          <p:stCondLst>
                                            <p:cond delay="0"/>
                                          </p:stCondLst>
                                        </p:cTn>
                                        <p:tgtEl>
                                          <p:spTgt spid="12"/>
                                        </p:tgtEl>
                                        <p:attrNameLst>
                                          <p:attrName>style.visibility</p:attrName>
                                        </p:attrNameLst>
                                      </p:cBhvr>
                                      <p:to>
                                        <p:strVal val="visible"/>
                                      </p:to>
                                    </p:set>
                                    <p:animEffect transition="in" filter="fade">
                                      <p:cBhvr>
                                        <p:cTn id="34" dur="500"/>
                                        <p:tgtEl>
                                          <p:spTgt spid="12"/>
                                        </p:tgtEl>
                                      </p:cBhvr>
                                    </p:animEffect>
                                  </p:childTnLst>
                                </p:cTn>
                              </p:par>
                              <p:par>
                                <p:cTn id="35" presetID="10" presetClass="entr" presetSubtype="0" fill="hold" nodeType="withEffect">
                                  <p:stCondLst>
                                    <p:cond delay="0"/>
                                  </p:stCondLst>
                                  <p:childTnLst>
                                    <p:set>
                                      <p:cBhvr>
                                        <p:cTn id="36" dur="1" fill="hold">
                                          <p:stCondLst>
                                            <p:cond delay="0"/>
                                          </p:stCondLst>
                                        </p:cTn>
                                        <p:tgtEl>
                                          <p:spTgt spid="7"/>
                                        </p:tgtEl>
                                        <p:attrNameLst>
                                          <p:attrName>style.visibility</p:attrName>
                                        </p:attrNameLst>
                                      </p:cBhvr>
                                      <p:to>
                                        <p:strVal val="visible"/>
                                      </p:to>
                                    </p:set>
                                    <p:animEffect transition="in" filter="fade">
                                      <p:cBhvr>
                                        <p:cTn id="37" dur="500"/>
                                        <p:tgtEl>
                                          <p:spTgt spid="7"/>
                                        </p:tgtEl>
                                      </p:cBhvr>
                                    </p:animEffect>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14"/>
                                        </p:tgtEl>
                                        <p:attrNameLst>
                                          <p:attrName>style.visibility</p:attrName>
                                        </p:attrNameLst>
                                      </p:cBhvr>
                                      <p:to>
                                        <p:strVal val="visible"/>
                                      </p:to>
                                    </p:set>
                                    <p:anim calcmode="lin" valueType="num">
                                      <p:cBhvr additive="base">
                                        <p:cTn id="42" dur="500" fill="hold"/>
                                        <p:tgtEl>
                                          <p:spTgt spid="14"/>
                                        </p:tgtEl>
                                        <p:attrNameLst>
                                          <p:attrName>ppt_x</p:attrName>
                                        </p:attrNameLst>
                                      </p:cBhvr>
                                      <p:tavLst>
                                        <p:tav tm="0">
                                          <p:val>
                                            <p:strVal val="#ppt_x"/>
                                          </p:val>
                                        </p:tav>
                                        <p:tav tm="100000">
                                          <p:val>
                                            <p:strVal val="#ppt_x"/>
                                          </p:val>
                                        </p:tav>
                                      </p:tavLst>
                                    </p:anim>
                                    <p:anim calcmode="lin" valueType="num">
                                      <p:cBhvr additive="base">
                                        <p:cTn id="43"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grpId="0" nodeType="clickEffect">
                                  <p:stCondLst>
                                    <p:cond delay="0"/>
                                  </p:stCondLst>
                                  <p:childTnLst>
                                    <p:set>
                                      <p:cBhvr>
                                        <p:cTn id="47" dur="1" fill="hold">
                                          <p:stCondLst>
                                            <p:cond delay="0"/>
                                          </p:stCondLst>
                                        </p:cTn>
                                        <p:tgtEl>
                                          <p:spTgt spid="15"/>
                                        </p:tgtEl>
                                        <p:attrNameLst>
                                          <p:attrName>style.visibility</p:attrName>
                                        </p:attrNameLst>
                                      </p:cBhvr>
                                      <p:to>
                                        <p:strVal val="visible"/>
                                      </p:to>
                                    </p:set>
                                    <p:anim calcmode="lin" valueType="num">
                                      <p:cBhvr additive="base">
                                        <p:cTn id="48" dur="500" fill="hold"/>
                                        <p:tgtEl>
                                          <p:spTgt spid="15"/>
                                        </p:tgtEl>
                                        <p:attrNameLst>
                                          <p:attrName>ppt_x</p:attrName>
                                        </p:attrNameLst>
                                      </p:cBhvr>
                                      <p:tavLst>
                                        <p:tav tm="0">
                                          <p:val>
                                            <p:strVal val="#ppt_x"/>
                                          </p:val>
                                        </p:tav>
                                        <p:tav tm="100000">
                                          <p:val>
                                            <p:strVal val="#ppt_x"/>
                                          </p:val>
                                        </p:tav>
                                      </p:tavLst>
                                    </p:anim>
                                    <p:anim calcmode="lin" valueType="num">
                                      <p:cBhvr additive="base">
                                        <p:cTn id="49"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10" presetClass="entr" presetSubtype="0" fill="hold" nodeType="clickEffect">
                                  <p:stCondLst>
                                    <p:cond delay="0"/>
                                  </p:stCondLst>
                                  <p:childTnLst>
                                    <p:set>
                                      <p:cBhvr>
                                        <p:cTn id="53" dur="1" fill="hold">
                                          <p:stCondLst>
                                            <p:cond delay="0"/>
                                          </p:stCondLst>
                                        </p:cTn>
                                        <p:tgtEl>
                                          <p:spTgt spid="17"/>
                                        </p:tgtEl>
                                        <p:attrNameLst>
                                          <p:attrName>style.visibility</p:attrName>
                                        </p:attrNameLst>
                                      </p:cBhvr>
                                      <p:to>
                                        <p:strVal val="visible"/>
                                      </p:to>
                                    </p:set>
                                    <p:animEffect transition="in" filter="fade">
                                      <p:cBhvr>
                                        <p:cTn id="54" dur="500"/>
                                        <p:tgtEl>
                                          <p:spTgt spid="17"/>
                                        </p:tgtEl>
                                      </p:cBhvr>
                                    </p:animEffect>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grpId="0" nodeType="clickEffect">
                                  <p:stCondLst>
                                    <p:cond delay="0"/>
                                  </p:stCondLst>
                                  <p:childTnLst>
                                    <p:set>
                                      <p:cBhvr>
                                        <p:cTn id="58" dur="1" fill="hold">
                                          <p:stCondLst>
                                            <p:cond delay="0"/>
                                          </p:stCondLst>
                                        </p:cTn>
                                        <p:tgtEl>
                                          <p:spTgt spid="20"/>
                                        </p:tgtEl>
                                        <p:attrNameLst>
                                          <p:attrName>style.visibility</p:attrName>
                                        </p:attrNameLst>
                                      </p:cBhvr>
                                      <p:to>
                                        <p:strVal val="visible"/>
                                      </p:to>
                                    </p:set>
                                    <p:anim calcmode="lin" valueType="num">
                                      <p:cBhvr additive="base">
                                        <p:cTn id="59" dur="500" fill="hold"/>
                                        <p:tgtEl>
                                          <p:spTgt spid="20"/>
                                        </p:tgtEl>
                                        <p:attrNameLst>
                                          <p:attrName>ppt_x</p:attrName>
                                        </p:attrNameLst>
                                      </p:cBhvr>
                                      <p:tavLst>
                                        <p:tav tm="0">
                                          <p:val>
                                            <p:strVal val="#ppt_x"/>
                                          </p:val>
                                        </p:tav>
                                        <p:tav tm="100000">
                                          <p:val>
                                            <p:strVal val="#ppt_x"/>
                                          </p:val>
                                        </p:tav>
                                      </p:tavLst>
                                    </p:anim>
                                    <p:anim calcmode="lin" valueType="num">
                                      <p:cBhvr additive="base">
                                        <p:cTn id="60"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10" presetClass="entr" presetSubtype="0" fill="hold" nodeType="clickEffect">
                                  <p:stCondLst>
                                    <p:cond delay="0"/>
                                  </p:stCondLst>
                                  <p:childTnLst>
                                    <p:set>
                                      <p:cBhvr>
                                        <p:cTn id="64" dur="1" fill="hold">
                                          <p:stCondLst>
                                            <p:cond delay="0"/>
                                          </p:stCondLst>
                                        </p:cTn>
                                        <p:tgtEl>
                                          <p:spTgt spid="19"/>
                                        </p:tgtEl>
                                        <p:attrNameLst>
                                          <p:attrName>style.visibility</p:attrName>
                                        </p:attrNameLst>
                                      </p:cBhvr>
                                      <p:to>
                                        <p:strVal val="visible"/>
                                      </p:to>
                                    </p:set>
                                    <p:animEffect transition="in" filter="fade">
                                      <p:cBhvr>
                                        <p:cTn id="65" dur="500"/>
                                        <p:tgtEl>
                                          <p:spTgt spid="19"/>
                                        </p:tgtEl>
                                      </p:cBhvr>
                                    </p:animEffect>
                                  </p:childTnLst>
                                </p:cTn>
                              </p:par>
                            </p:childTnLst>
                          </p:cTn>
                        </p:par>
                      </p:childTnLst>
                    </p:cTn>
                  </p:par>
                  <p:par>
                    <p:cTn id="66" fill="hold">
                      <p:stCondLst>
                        <p:cond delay="indefinite"/>
                      </p:stCondLst>
                      <p:childTnLst>
                        <p:par>
                          <p:cTn id="67" fill="hold">
                            <p:stCondLst>
                              <p:cond delay="0"/>
                            </p:stCondLst>
                            <p:childTnLst>
                              <p:par>
                                <p:cTn id="68" presetID="2" presetClass="entr" presetSubtype="4" fill="hold" grpId="0" nodeType="clickEffect">
                                  <p:stCondLst>
                                    <p:cond delay="0"/>
                                  </p:stCondLst>
                                  <p:childTnLst>
                                    <p:set>
                                      <p:cBhvr>
                                        <p:cTn id="69" dur="1" fill="hold">
                                          <p:stCondLst>
                                            <p:cond delay="0"/>
                                          </p:stCondLst>
                                        </p:cTn>
                                        <p:tgtEl>
                                          <p:spTgt spid="22"/>
                                        </p:tgtEl>
                                        <p:attrNameLst>
                                          <p:attrName>style.visibility</p:attrName>
                                        </p:attrNameLst>
                                      </p:cBhvr>
                                      <p:to>
                                        <p:strVal val="visible"/>
                                      </p:to>
                                    </p:set>
                                    <p:anim calcmode="lin" valueType="num">
                                      <p:cBhvr additive="base">
                                        <p:cTn id="70" dur="500" fill="hold"/>
                                        <p:tgtEl>
                                          <p:spTgt spid="22"/>
                                        </p:tgtEl>
                                        <p:attrNameLst>
                                          <p:attrName>ppt_x</p:attrName>
                                        </p:attrNameLst>
                                      </p:cBhvr>
                                      <p:tavLst>
                                        <p:tav tm="0">
                                          <p:val>
                                            <p:strVal val="#ppt_x"/>
                                          </p:val>
                                        </p:tav>
                                        <p:tav tm="100000">
                                          <p:val>
                                            <p:strVal val="#ppt_x"/>
                                          </p:val>
                                        </p:tav>
                                      </p:tavLst>
                                    </p:anim>
                                    <p:anim calcmode="lin" valueType="num">
                                      <p:cBhvr additive="base">
                                        <p:cTn id="71"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72" fill="hold">
                      <p:stCondLst>
                        <p:cond delay="indefinite"/>
                      </p:stCondLst>
                      <p:childTnLst>
                        <p:par>
                          <p:cTn id="73" fill="hold">
                            <p:stCondLst>
                              <p:cond delay="0"/>
                            </p:stCondLst>
                            <p:childTnLst>
                              <p:par>
                                <p:cTn id="74" presetID="16" presetClass="entr" presetSubtype="21" fill="hold" grpId="0" nodeType="clickEffect">
                                  <p:stCondLst>
                                    <p:cond delay="0"/>
                                  </p:stCondLst>
                                  <p:childTnLst>
                                    <p:set>
                                      <p:cBhvr>
                                        <p:cTn id="75" dur="1" fill="hold">
                                          <p:stCondLst>
                                            <p:cond delay="0"/>
                                          </p:stCondLst>
                                        </p:cTn>
                                        <p:tgtEl>
                                          <p:spTgt spid="25"/>
                                        </p:tgtEl>
                                        <p:attrNameLst>
                                          <p:attrName>style.visibility</p:attrName>
                                        </p:attrNameLst>
                                      </p:cBhvr>
                                      <p:to>
                                        <p:strVal val="visible"/>
                                      </p:to>
                                    </p:set>
                                    <p:animEffect transition="in" filter="barn(inVertical)">
                                      <p:cBhvr>
                                        <p:cTn id="76"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1" grpId="0"/>
      <p:bldP spid="14" grpId="0"/>
      <p:bldP spid="15" grpId="0"/>
      <p:bldP spid="20" grpId="0"/>
      <p:bldP spid="22" grpId="0"/>
      <p:bldP spid="2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9EE869B-085D-43B3-AED8-9B06556124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20" y="-1"/>
            <a:ext cx="1220724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1" name="Rectangle 10">
            <a:extLst>
              <a:ext uri="{FF2B5EF4-FFF2-40B4-BE49-F238E27FC236}">
                <a16:creationId xmlns:a16="http://schemas.microsoft.com/office/drawing/2014/main" id="{C54E744A-A072-47AF-981A-37186176C2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 y="0"/>
            <a:ext cx="8229600" cy="6858000"/>
          </a:xfrm>
          <a:prstGeom prst="rect">
            <a:avLst/>
          </a:prstGeom>
          <a:solidFill>
            <a:schemeClr val="tx2">
              <a:lumMod val="50000"/>
              <a:alpha val="90000"/>
            </a:schemeClr>
          </a:solidFill>
          <a:ln>
            <a:noFill/>
          </a:ln>
          <a:effectLst/>
        </p:spPr>
        <p:style>
          <a:lnRef idx="1">
            <a:schemeClr val="accent1"/>
          </a:lnRef>
          <a:fillRef idx="3">
            <a:schemeClr val="accent1"/>
          </a:fillRef>
          <a:effectRef idx="2">
            <a:schemeClr val="accent1"/>
          </a:effectRef>
          <a:fontRef idx="minor">
            <a:schemeClr val="lt1"/>
          </a:fontRef>
        </p:style>
      </p:sp>
      <p:pic>
        <p:nvPicPr>
          <p:cNvPr id="4" name="Picture 3" descr="horus">
            <a:extLst>
              <a:ext uri="{FF2B5EF4-FFF2-40B4-BE49-F238E27FC236}">
                <a16:creationId xmlns:a16="http://schemas.microsoft.com/office/drawing/2014/main" id="{AB3930C6-B451-4943-B127-9433ED4C595C}"/>
              </a:ext>
            </a:extLst>
          </p:cNvPr>
          <p:cNvPicPr/>
          <p:nvPr/>
        </p:nvPicPr>
        <p:blipFill rotWithShape="1">
          <a:blip r:embed="rId2">
            <a:extLst>
              <a:ext uri="{28A0092B-C50C-407E-A947-70E740481C1C}">
                <a14:useLocalDpi xmlns:a14="http://schemas.microsoft.com/office/drawing/2010/main" val="0"/>
              </a:ext>
            </a:extLst>
          </a:blip>
          <a:srcRect l="4103"/>
          <a:stretch/>
        </p:blipFill>
        <p:spPr bwMode="auto">
          <a:xfrm>
            <a:off x="8229598" y="10"/>
            <a:ext cx="3962401" cy="6857990"/>
          </a:xfrm>
          <a:prstGeom prst="rect">
            <a:avLst/>
          </a:prstGeom>
          <a:noFill/>
        </p:spPr>
      </p:pic>
      <p:sp>
        <p:nvSpPr>
          <p:cNvPr id="13" name="Freeform 5">
            <a:extLst>
              <a:ext uri="{FF2B5EF4-FFF2-40B4-BE49-F238E27FC236}">
                <a16:creationId xmlns:a16="http://schemas.microsoft.com/office/drawing/2014/main" id="{F0254341-1068-4FB7-8AEF-220C6EB41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1" y="659027"/>
            <a:ext cx="9042690" cy="1035152"/>
          </a:xfrm>
          <a:custGeom>
            <a:avLst/>
            <a:gdLst>
              <a:gd name="T0" fmla="*/ 1900 w 1902"/>
              <a:gd name="T1" fmla="*/ 77 h 163"/>
              <a:gd name="T2" fmla="*/ 1826 w 1902"/>
              <a:gd name="T3" fmla="*/ 3 h 163"/>
              <a:gd name="T4" fmla="*/ 1825 w 1902"/>
              <a:gd name="T5" fmla="*/ 2 h 163"/>
              <a:gd name="T6" fmla="*/ 1819 w 1902"/>
              <a:gd name="T7" fmla="*/ 0 h 163"/>
              <a:gd name="T8" fmla="*/ 1363 w 1902"/>
              <a:gd name="T9" fmla="*/ 0 h 163"/>
              <a:gd name="T10" fmla="*/ 1348 w 1902"/>
              <a:gd name="T11" fmla="*/ 0 h 163"/>
              <a:gd name="T12" fmla="*/ 1225 w 1902"/>
              <a:gd name="T13" fmla="*/ 0 h 163"/>
              <a:gd name="T14" fmla="*/ 1033 w 1902"/>
              <a:gd name="T15" fmla="*/ 0 h 163"/>
              <a:gd name="T16" fmla="*/ 892 w 1902"/>
              <a:gd name="T17" fmla="*/ 0 h 163"/>
              <a:gd name="T18" fmla="*/ 786 w 1902"/>
              <a:gd name="T19" fmla="*/ 0 h 163"/>
              <a:gd name="T20" fmla="*/ 577 w 1902"/>
              <a:gd name="T21" fmla="*/ 0 h 163"/>
              <a:gd name="T22" fmla="*/ 562 w 1902"/>
              <a:gd name="T23" fmla="*/ 0 h 163"/>
              <a:gd name="T24" fmla="*/ 439 w 1902"/>
              <a:gd name="T25" fmla="*/ 0 h 163"/>
              <a:gd name="T26" fmla="*/ 106 w 1902"/>
              <a:gd name="T27" fmla="*/ 0 h 163"/>
              <a:gd name="T28" fmla="*/ 0 w 1902"/>
              <a:gd name="T29" fmla="*/ 0 h 163"/>
              <a:gd name="T30" fmla="*/ 0 w 1902"/>
              <a:gd name="T31" fmla="*/ 163 h 163"/>
              <a:gd name="T32" fmla="*/ 106 w 1902"/>
              <a:gd name="T33" fmla="*/ 163 h 163"/>
              <a:gd name="T34" fmla="*/ 439 w 1902"/>
              <a:gd name="T35" fmla="*/ 163 h 163"/>
              <a:gd name="T36" fmla="*/ 562 w 1902"/>
              <a:gd name="T37" fmla="*/ 163 h 163"/>
              <a:gd name="T38" fmla="*/ 577 w 1902"/>
              <a:gd name="T39" fmla="*/ 163 h 163"/>
              <a:gd name="T40" fmla="*/ 786 w 1902"/>
              <a:gd name="T41" fmla="*/ 163 h 163"/>
              <a:gd name="T42" fmla="*/ 892 w 1902"/>
              <a:gd name="T43" fmla="*/ 163 h 163"/>
              <a:gd name="T44" fmla="*/ 1033 w 1902"/>
              <a:gd name="T45" fmla="*/ 163 h 163"/>
              <a:gd name="T46" fmla="*/ 1225 w 1902"/>
              <a:gd name="T47" fmla="*/ 163 h 163"/>
              <a:gd name="T48" fmla="*/ 1348 w 1902"/>
              <a:gd name="T49" fmla="*/ 163 h 163"/>
              <a:gd name="T50" fmla="*/ 1363 w 1902"/>
              <a:gd name="T51" fmla="*/ 163 h 163"/>
              <a:gd name="T52" fmla="*/ 1819 w 1902"/>
              <a:gd name="T53" fmla="*/ 163 h 163"/>
              <a:gd name="T54" fmla="*/ 1825 w 1902"/>
              <a:gd name="T55" fmla="*/ 161 h 163"/>
              <a:gd name="T56" fmla="*/ 1826 w 1902"/>
              <a:gd name="T57" fmla="*/ 160 h 163"/>
              <a:gd name="T58" fmla="*/ 1900 w 1902"/>
              <a:gd name="T59" fmla="*/ 86 h 163"/>
              <a:gd name="T60" fmla="*/ 1900 w 1902"/>
              <a:gd name="T61" fmla="*/ 77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902" h="163">
                <a:moveTo>
                  <a:pt x="1900" y="77"/>
                </a:moveTo>
                <a:cubicBezTo>
                  <a:pt x="1826" y="3"/>
                  <a:pt x="1826" y="3"/>
                  <a:pt x="1826" y="3"/>
                </a:cubicBezTo>
                <a:cubicBezTo>
                  <a:pt x="1825" y="2"/>
                  <a:pt x="1825" y="2"/>
                  <a:pt x="1825" y="2"/>
                </a:cubicBezTo>
                <a:cubicBezTo>
                  <a:pt x="1823" y="1"/>
                  <a:pt x="1821" y="0"/>
                  <a:pt x="1819" y="0"/>
                </a:cubicBezTo>
                <a:cubicBezTo>
                  <a:pt x="1363" y="0"/>
                  <a:pt x="1363" y="0"/>
                  <a:pt x="1363" y="0"/>
                </a:cubicBezTo>
                <a:cubicBezTo>
                  <a:pt x="1348" y="0"/>
                  <a:pt x="1348" y="0"/>
                  <a:pt x="1348" y="0"/>
                </a:cubicBezTo>
                <a:cubicBezTo>
                  <a:pt x="1225" y="0"/>
                  <a:pt x="1225" y="0"/>
                  <a:pt x="1225" y="0"/>
                </a:cubicBezTo>
                <a:cubicBezTo>
                  <a:pt x="1033" y="0"/>
                  <a:pt x="1033" y="0"/>
                  <a:pt x="1033" y="0"/>
                </a:cubicBezTo>
                <a:cubicBezTo>
                  <a:pt x="892" y="0"/>
                  <a:pt x="892" y="0"/>
                  <a:pt x="892" y="0"/>
                </a:cubicBezTo>
                <a:cubicBezTo>
                  <a:pt x="786" y="0"/>
                  <a:pt x="786" y="0"/>
                  <a:pt x="786" y="0"/>
                </a:cubicBezTo>
                <a:cubicBezTo>
                  <a:pt x="577" y="0"/>
                  <a:pt x="577" y="0"/>
                  <a:pt x="577" y="0"/>
                </a:cubicBezTo>
                <a:cubicBezTo>
                  <a:pt x="562" y="0"/>
                  <a:pt x="562" y="0"/>
                  <a:pt x="562" y="0"/>
                </a:cubicBezTo>
                <a:cubicBezTo>
                  <a:pt x="439" y="0"/>
                  <a:pt x="439" y="0"/>
                  <a:pt x="439" y="0"/>
                </a:cubicBezTo>
                <a:cubicBezTo>
                  <a:pt x="106" y="0"/>
                  <a:pt x="106" y="0"/>
                  <a:pt x="106" y="0"/>
                </a:cubicBezTo>
                <a:cubicBezTo>
                  <a:pt x="0" y="0"/>
                  <a:pt x="0" y="0"/>
                  <a:pt x="0" y="0"/>
                </a:cubicBezTo>
                <a:cubicBezTo>
                  <a:pt x="0" y="163"/>
                  <a:pt x="0" y="163"/>
                  <a:pt x="0" y="163"/>
                </a:cubicBezTo>
                <a:cubicBezTo>
                  <a:pt x="106" y="163"/>
                  <a:pt x="106" y="163"/>
                  <a:pt x="106" y="163"/>
                </a:cubicBezTo>
                <a:cubicBezTo>
                  <a:pt x="439" y="163"/>
                  <a:pt x="439" y="163"/>
                  <a:pt x="439" y="163"/>
                </a:cubicBezTo>
                <a:cubicBezTo>
                  <a:pt x="562" y="163"/>
                  <a:pt x="562" y="163"/>
                  <a:pt x="562" y="163"/>
                </a:cubicBezTo>
                <a:cubicBezTo>
                  <a:pt x="577" y="163"/>
                  <a:pt x="577" y="163"/>
                  <a:pt x="577" y="163"/>
                </a:cubicBezTo>
                <a:cubicBezTo>
                  <a:pt x="786" y="163"/>
                  <a:pt x="786" y="163"/>
                  <a:pt x="786" y="163"/>
                </a:cubicBezTo>
                <a:cubicBezTo>
                  <a:pt x="892" y="163"/>
                  <a:pt x="892" y="163"/>
                  <a:pt x="892" y="163"/>
                </a:cubicBezTo>
                <a:cubicBezTo>
                  <a:pt x="1033" y="163"/>
                  <a:pt x="1033" y="163"/>
                  <a:pt x="1033" y="163"/>
                </a:cubicBezTo>
                <a:cubicBezTo>
                  <a:pt x="1225" y="163"/>
                  <a:pt x="1225" y="163"/>
                  <a:pt x="1225" y="163"/>
                </a:cubicBezTo>
                <a:cubicBezTo>
                  <a:pt x="1348" y="163"/>
                  <a:pt x="1348" y="163"/>
                  <a:pt x="1348" y="163"/>
                </a:cubicBezTo>
                <a:cubicBezTo>
                  <a:pt x="1363" y="163"/>
                  <a:pt x="1363" y="163"/>
                  <a:pt x="1363" y="163"/>
                </a:cubicBezTo>
                <a:cubicBezTo>
                  <a:pt x="1819" y="163"/>
                  <a:pt x="1819" y="163"/>
                  <a:pt x="1819" y="163"/>
                </a:cubicBezTo>
                <a:cubicBezTo>
                  <a:pt x="1821" y="163"/>
                  <a:pt x="1823" y="162"/>
                  <a:pt x="1825" y="161"/>
                </a:cubicBezTo>
                <a:cubicBezTo>
                  <a:pt x="1825" y="160"/>
                  <a:pt x="1825" y="160"/>
                  <a:pt x="1826" y="160"/>
                </a:cubicBezTo>
                <a:cubicBezTo>
                  <a:pt x="1900" y="86"/>
                  <a:pt x="1900" y="86"/>
                  <a:pt x="1900" y="86"/>
                </a:cubicBezTo>
                <a:cubicBezTo>
                  <a:pt x="1902" y="83"/>
                  <a:pt x="1902" y="79"/>
                  <a:pt x="1900" y="77"/>
                </a:cubicBezTo>
                <a:close/>
              </a:path>
            </a:pathLst>
          </a:custGeom>
          <a:solidFill>
            <a:schemeClr val="accent1"/>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707ED7CC-CA27-4076-BF4B-7AF79959661A}"/>
              </a:ext>
            </a:extLst>
          </p:cNvPr>
          <p:cNvSpPr>
            <a:spLocks noGrp="1"/>
          </p:cNvSpPr>
          <p:nvPr>
            <p:ph type="title"/>
          </p:nvPr>
        </p:nvSpPr>
        <p:spPr>
          <a:xfrm>
            <a:off x="541867" y="787400"/>
            <a:ext cx="7145866" cy="778933"/>
          </a:xfrm>
        </p:spPr>
        <p:txBody>
          <a:bodyPr anchor="ctr">
            <a:normAutofit/>
          </a:bodyPr>
          <a:lstStyle/>
          <a:p>
            <a:r>
              <a:rPr lang="en-US" sz="3200" dirty="0">
                <a:solidFill>
                  <a:srgbClr val="FEFFFF"/>
                </a:solidFill>
              </a:rPr>
              <a:t>Horus (The Avenger God)</a:t>
            </a:r>
          </a:p>
        </p:txBody>
      </p:sp>
      <p:sp>
        <p:nvSpPr>
          <p:cNvPr id="3" name="Content Placeholder 2">
            <a:extLst>
              <a:ext uri="{FF2B5EF4-FFF2-40B4-BE49-F238E27FC236}">
                <a16:creationId xmlns:a16="http://schemas.microsoft.com/office/drawing/2014/main" id="{687C1B24-AB23-421E-A947-51100F2E30EB}"/>
              </a:ext>
            </a:extLst>
          </p:cNvPr>
          <p:cNvSpPr>
            <a:spLocks noGrp="1"/>
          </p:cNvSpPr>
          <p:nvPr>
            <p:ph idx="1"/>
          </p:nvPr>
        </p:nvSpPr>
        <p:spPr>
          <a:xfrm>
            <a:off x="541866" y="2032000"/>
            <a:ext cx="7145867" cy="3879222"/>
          </a:xfrm>
        </p:spPr>
        <p:txBody>
          <a:bodyPr>
            <a:noAutofit/>
          </a:bodyPr>
          <a:lstStyle/>
          <a:p>
            <a:r>
              <a:rPr lang="en-US" sz="2800" dirty="0">
                <a:solidFill>
                  <a:srgbClr val="FEFFFF"/>
                </a:solidFill>
              </a:rPr>
              <a:t>Son of Isis and Osiris.</a:t>
            </a:r>
          </a:p>
          <a:p>
            <a:r>
              <a:rPr lang="en-US" sz="2800" dirty="0">
                <a:solidFill>
                  <a:srgbClr val="FEFFFF"/>
                </a:solidFill>
              </a:rPr>
              <a:t>He challenged Set and eventually defeated him, making him the pharaoh of Egypt. </a:t>
            </a:r>
          </a:p>
          <a:p>
            <a:pPr lvl="1"/>
            <a:r>
              <a:rPr lang="en-US" sz="2800" dirty="0">
                <a:solidFill>
                  <a:schemeClr val="bg1">
                    <a:lumMod val="85000"/>
                  </a:schemeClr>
                </a:solidFill>
              </a:rPr>
              <a:t>Afterwards, all mortal pharaohs considered themselves to be the descendants of Horus. </a:t>
            </a:r>
          </a:p>
          <a:p>
            <a:r>
              <a:rPr lang="en-US" sz="2800" dirty="0">
                <a:solidFill>
                  <a:schemeClr val="bg1">
                    <a:lumMod val="85000"/>
                  </a:schemeClr>
                </a:solidFill>
              </a:rPr>
              <a:t>His symbol was the falcon.</a:t>
            </a:r>
          </a:p>
        </p:txBody>
      </p:sp>
    </p:spTree>
    <p:extLst>
      <p:ext uri="{BB962C8B-B14F-4D97-AF65-F5344CB8AC3E}">
        <p14:creationId xmlns:p14="http://schemas.microsoft.com/office/powerpoint/2010/main" val="26218960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9EE869B-085D-43B3-AED8-9B06556124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20" y="-1"/>
            <a:ext cx="1220724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1" name="Rectangle 10">
            <a:extLst>
              <a:ext uri="{FF2B5EF4-FFF2-40B4-BE49-F238E27FC236}">
                <a16:creationId xmlns:a16="http://schemas.microsoft.com/office/drawing/2014/main" id="{C54E744A-A072-47AF-981A-37186176C2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 y="0"/>
            <a:ext cx="8229600" cy="6858000"/>
          </a:xfrm>
          <a:prstGeom prst="rect">
            <a:avLst/>
          </a:prstGeom>
          <a:solidFill>
            <a:schemeClr val="tx2">
              <a:lumMod val="50000"/>
              <a:alpha val="90000"/>
            </a:schemeClr>
          </a:solidFill>
          <a:ln>
            <a:noFill/>
          </a:ln>
          <a:effectLst/>
        </p:spPr>
        <p:style>
          <a:lnRef idx="1">
            <a:schemeClr val="accent1"/>
          </a:lnRef>
          <a:fillRef idx="3">
            <a:schemeClr val="accent1"/>
          </a:fillRef>
          <a:effectRef idx="2">
            <a:schemeClr val="accent1"/>
          </a:effectRef>
          <a:fontRef idx="minor">
            <a:schemeClr val="lt1"/>
          </a:fontRef>
        </p:style>
      </p:sp>
      <p:pic>
        <p:nvPicPr>
          <p:cNvPr id="4" name="Picture 3" descr="anubis">
            <a:extLst>
              <a:ext uri="{FF2B5EF4-FFF2-40B4-BE49-F238E27FC236}">
                <a16:creationId xmlns:a16="http://schemas.microsoft.com/office/drawing/2014/main" id="{9ECD3E1C-1BD9-41DA-8EB8-FB97B1051DDA}"/>
              </a:ext>
            </a:extLst>
          </p:cNvPr>
          <p:cNvPicPr/>
          <p:nvPr/>
        </p:nvPicPr>
        <p:blipFill rotWithShape="1">
          <a:blip r:embed="rId2">
            <a:extLst>
              <a:ext uri="{28A0092B-C50C-407E-A947-70E740481C1C}">
                <a14:useLocalDpi xmlns:a14="http://schemas.microsoft.com/office/drawing/2010/main" val="0"/>
              </a:ext>
            </a:extLst>
          </a:blip>
          <a:srcRect t="1779" r="3" b="3"/>
          <a:stretch/>
        </p:blipFill>
        <p:spPr bwMode="auto">
          <a:xfrm>
            <a:off x="8229598" y="10"/>
            <a:ext cx="3962401" cy="6857990"/>
          </a:xfrm>
          <a:prstGeom prst="rect">
            <a:avLst/>
          </a:prstGeom>
          <a:noFill/>
        </p:spPr>
      </p:pic>
      <p:sp>
        <p:nvSpPr>
          <p:cNvPr id="13" name="Freeform 5">
            <a:extLst>
              <a:ext uri="{FF2B5EF4-FFF2-40B4-BE49-F238E27FC236}">
                <a16:creationId xmlns:a16="http://schemas.microsoft.com/office/drawing/2014/main" id="{F0254341-1068-4FB7-8AEF-220C6EB41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1" y="659027"/>
            <a:ext cx="9042690" cy="1035152"/>
          </a:xfrm>
          <a:custGeom>
            <a:avLst/>
            <a:gdLst>
              <a:gd name="T0" fmla="*/ 1900 w 1902"/>
              <a:gd name="T1" fmla="*/ 77 h 163"/>
              <a:gd name="T2" fmla="*/ 1826 w 1902"/>
              <a:gd name="T3" fmla="*/ 3 h 163"/>
              <a:gd name="T4" fmla="*/ 1825 w 1902"/>
              <a:gd name="T5" fmla="*/ 2 h 163"/>
              <a:gd name="T6" fmla="*/ 1819 w 1902"/>
              <a:gd name="T7" fmla="*/ 0 h 163"/>
              <a:gd name="T8" fmla="*/ 1363 w 1902"/>
              <a:gd name="T9" fmla="*/ 0 h 163"/>
              <a:gd name="T10" fmla="*/ 1348 w 1902"/>
              <a:gd name="T11" fmla="*/ 0 h 163"/>
              <a:gd name="T12" fmla="*/ 1225 w 1902"/>
              <a:gd name="T13" fmla="*/ 0 h 163"/>
              <a:gd name="T14" fmla="*/ 1033 w 1902"/>
              <a:gd name="T15" fmla="*/ 0 h 163"/>
              <a:gd name="T16" fmla="*/ 892 w 1902"/>
              <a:gd name="T17" fmla="*/ 0 h 163"/>
              <a:gd name="T18" fmla="*/ 786 w 1902"/>
              <a:gd name="T19" fmla="*/ 0 h 163"/>
              <a:gd name="T20" fmla="*/ 577 w 1902"/>
              <a:gd name="T21" fmla="*/ 0 h 163"/>
              <a:gd name="T22" fmla="*/ 562 w 1902"/>
              <a:gd name="T23" fmla="*/ 0 h 163"/>
              <a:gd name="T24" fmla="*/ 439 w 1902"/>
              <a:gd name="T25" fmla="*/ 0 h 163"/>
              <a:gd name="T26" fmla="*/ 106 w 1902"/>
              <a:gd name="T27" fmla="*/ 0 h 163"/>
              <a:gd name="T28" fmla="*/ 0 w 1902"/>
              <a:gd name="T29" fmla="*/ 0 h 163"/>
              <a:gd name="T30" fmla="*/ 0 w 1902"/>
              <a:gd name="T31" fmla="*/ 163 h 163"/>
              <a:gd name="T32" fmla="*/ 106 w 1902"/>
              <a:gd name="T33" fmla="*/ 163 h 163"/>
              <a:gd name="T34" fmla="*/ 439 w 1902"/>
              <a:gd name="T35" fmla="*/ 163 h 163"/>
              <a:gd name="T36" fmla="*/ 562 w 1902"/>
              <a:gd name="T37" fmla="*/ 163 h 163"/>
              <a:gd name="T38" fmla="*/ 577 w 1902"/>
              <a:gd name="T39" fmla="*/ 163 h 163"/>
              <a:gd name="T40" fmla="*/ 786 w 1902"/>
              <a:gd name="T41" fmla="*/ 163 h 163"/>
              <a:gd name="T42" fmla="*/ 892 w 1902"/>
              <a:gd name="T43" fmla="*/ 163 h 163"/>
              <a:gd name="T44" fmla="*/ 1033 w 1902"/>
              <a:gd name="T45" fmla="*/ 163 h 163"/>
              <a:gd name="T46" fmla="*/ 1225 w 1902"/>
              <a:gd name="T47" fmla="*/ 163 h 163"/>
              <a:gd name="T48" fmla="*/ 1348 w 1902"/>
              <a:gd name="T49" fmla="*/ 163 h 163"/>
              <a:gd name="T50" fmla="*/ 1363 w 1902"/>
              <a:gd name="T51" fmla="*/ 163 h 163"/>
              <a:gd name="T52" fmla="*/ 1819 w 1902"/>
              <a:gd name="T53" fmla="*/ 163 h 163"/>
              <a:gd name="T54" fmla="*/ 1825 w 1902"/>
              <a:gd name="T55" fmla="*/ 161 h 163"/>
              <a:gd name="T56" fmla="*/ 1826 w 1902"/>
              <a:gd name="T57" fmla="*/ 160 h 163"/>
              <a:gd name="T58" fmla="*/ 1900 w 1902"/>
              <a:gd name="T59" fmla="*/ 86 h 163"/>
              <a:gd name="T60" fmla="*/ 1900 w 1902"/>
              <a:gd name="T61" fmla="*/ 77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902" h="163">
                <a:moveTo>
                  <a:pt x="1900" y="77"/>
                </a:moveTo>
                <a:cubicBezTo>
                  <a:pt x="1826" y="3"/>
                  <a:pt x="1826" y="3"/>
                  <a:pt x="1826" y="3"/>
                </a:cubicBezTo>
                <a:cubicBezTo>
                  <a:pt x="1825" y="2"/>
                  <a:pt x="1825" y="2"/>
                  <a:pt x="1825" y="2"/>
                </a:cubicBezTo>
                <a:cubicBezTo>
                  <a:pt x="1823" y="1"/>
                  <a:pt x="1821" y="0"/>
                  <a:pt x="1819" y="0"/>
                </a:cubicBezTo>
                <a:cubicBezTo>
                  <a:pt x="1363" y="0"/>
                  <a:pt x="1363" y="0"/>
                  <a:pt x="1363" y="0"/>
                </a:cubicBezTo>
                <a:cubicBezTo>
                  <a:pt x="1348" y="0"/>
                  <a:pt x="1348" y="0"/>
                  <a:pt x="1348" y="0"/>
                </a:cubicBezTo>
                <a:cubicBezTo>
                  <a:pt x="1225" y="0"/>
                  <a:pt x="1225" y="0"/>
                  <a:pt x="1225" y="0"/>
                </a:cubicBezTo>
                <a:cubicBezTo>
                  <a:pt x="1033" y="0"/>
                  <a:pt x="1033" y="0"/>
                  <a:pt x="1033" y="0"/>
                </a:cubicBezTo>
                <a:cubicBezTo>
                  <a:pt x="892" y="0"/>
                  <a:pt x="892" y="0"/>
                  <a:pt x="892" y="0"/>
                </a:cubicBezTo>
                <a:cubicBezTo>
                  <a:pt x="786" y="0"/>
                  <a:pt x="786" y="0"/>
                  <a:pt x="786" y="0"/>
                </a:cubicBezTo>
                <a:cubicBezTo>
                  <a:pt x="577" y="0"/>
                  <a:pt x="577" y="0"/>
                  <a:pt x="577" y="0"/>
                </a:cubicBezTo>
                <a:cubicBezTo>
                  <a:pt x="562" y="0"/>
                  <a:pt x="562" y="0"/>
                  <a:pt x="562" y="0"/>
                </a:cubicBezTo>
                <a:cubicBezTo>
                  <a:pt x="439" y="0"/>
                  <a:pt x="439" y="0"/>
                  <a:pt x="439" y="0"/>
                </a:cubicBezTo>
                <a:cubicBezTo>
                  <a:pt x="106" y="0"/>
                  <a:pt x="106" y="0"/>
                  <a:pt x="106" y="0"/>
                </a:cubicBezTo>
                <a:cubicBezTo>
                  <a:pt x="0" y="0"/>
                  <a:pt x="0" y="0"/>
                  <a:pt x="0" y="0"/>
                </a:cubicBezTo>
                <a:cubicBezTo>
                  <a:pt x="0" y="163"/>
                  <a:pt x="0" y="163"/>
                  <a:pt x="0" y="163"/>
                </a:cubicBezTo>
                <a:cubicBezTo>
                  <a:pt x="106" y="163"/>
                  <a:pt x="106" y="163"/>
                  <a:pt x="106" y="163"/>
                </a:cubicBezTo>
                <a:cubicBezTo>
                  <a:pt x="439" y="163"/>
                  <a:pt x="439" y="163"/>
                  <a:pt x="439" y="163"/>
                </a:cubicBezTo>
                <a:cubicBezTo>
                  <a:pt x="562" y="163"/>
                  <a:pt x="562" y="163"/>
                  <a:pt x="562" y="163"/>
                </a:cubicBezTo>
                <a:cubicBezTo>
                  <a:pt x="577" y="163"/>
                  <a:pt x="577" y="163"/>
                  <a:pt x="577" y="163"/>
                </a:cubicBezTo>
                <a:cubicBezTo>
                  <a:pt x="786" y="163"/>
                  <a:pt x="786" y="163"/>
                  <a:pt x="786" y="163"/>
                </a:cubicBezTo>
                <a:cubicBezTo>
                  <a:pt x="892" y="163"/>
                  <a:pt x="892" y="163"/>
                  <a:pt x="892" y="163"/>
                </a:cubicBezTo>
                <a:cubicBezTo>
                  <a:pt x="1033" y="163"/>
                  <a:pt x="1033" y="163"/>
                  <a:pt x="1033" y="163"/>
                </a:cubicBezTo>
                <a:cubicBezTo>
                  <a:pt x="1225" y="163"/>
                  <a:pt x="1225" y="163"/>
                  <a:pt x="1225" y="163"/>
                </a:cubicBezTo>
                <a:cubicBezTo>
                  <a:pt x="1348" y="163"/>
                  <a:pt x="1348" y="163"/>
                  <a:pt x="1348" y="163"/>
                </a:cubicBezTo>
                <a:cubicBezTo>
                  <a:pt x="1363" y="163"/>
                  <a:pt x="1363" y="163"/>
                  <a:pt x="1363" y="163"/>
                </a:cubicBezTo>
                <a:cubicBezTo>
                  <a:pt x="1819" y="163"/>
                  <a:pt x="1819" y="163"/>
                  <a:pt x="1819" y="163"/>
                </a:cubicBezTo>
                <a:cubicBezTo>
                  <a:pt x="1821" y="163"/>
                  <a:pt x="1823" y="162"/>
                  <a:pt x="1825" y="161"/>
                </a:cubicBezTo>
                <a:cubicBezTo>
                  <a:pt x="1825" y="160"/>
                  <a:pt x="1825" y="160"/>
                  <a:pt x="1826" y="160"/>
                </a:cubicBezTo>
                <a:cubicBezTo>
                  <a:pt x="1900" y="86"/>
                  <a:pt x="1900" y="86"/>
                  <a:pt x="1900" y="86"/>
                </a:cubicBezTo>
                <a:cubicBezTo>
                  <a:pt x="1902" y="83"/>
                  <a:pt x="1902" y="79"/>
                  <a:pt x="1900" y="77"/>
                </a:cubicBezTo>
                <a:close/>
              </a:path>
            </a:pathLst>
          </a:custGeom>
          <a:solidFill>
            <a:schemeClr val="accent1"/>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F400FF0A-E4DD-4461-94DA-E967B3EAAE4A}"/>
              </a:ext>
            </a:extLst>
          </p:cNvPr>
          <p:cNvSpPr>
            <a:spLocks noGrp="1"/>
          </p:cNvSpPr>
          <p:nvPr>
            <p:ph type="title"/>
          </p:nvPr>
        </p:nvSpPr>
        <p:spPr>
          <a:xfrm>
            <a:off x="541867" y="787400"/>
            <a:ext cx="7145866" cy="778933"/>
          </a:xfrm>
        </p:spPr>
        <p:txBody>
          <a:bodyPr anchor="ctr">
            <a:normAutofit/>
          </a:bodyPr>
          <a:lstStyle/>
          <a:p>
            <a:r>
              <a:rPr lang="en-US" sz="3200" dirty="0">
                <a:solidFill>
                  <a:srgbClr val="FEFFFF"/>
                </a:solidFill>
              </a:rPr>
              <a:t>Anubis (God of Funerals)</a:t>
            </a:r>
          </a:p>
        </p:txBody>
      </p:sp>
      <p:sp>
        <p:nvSpPr>
          <p:cNvPr id="3" name="Content Placeholder 2">
            <a:extLst>
              <a:ext uri="{FF2B5EF4-FFF2-40B4-BE49-F238E27FC236}">
                <a16:creationId xmlns:a16="http://schemas.microsoft.com/office/drawing/2014/main" id="{6906F6DE-3FAC-410D-BB7B-EA93D706F9CE}"/>
              </a:ext>
            </a:extLst>
          </p:cNvPr>
          <p:cNvSpPr>
            <a:spLocks noGrp="1"/>
          </p:cNvSpPr>
          <p:nvPr>
            <p:ph idx="1"/>
          </p:nvPr>
        </p:nvSpPr>
        <p:spPr>
          <a:xfrm>
            <a:off x="541865" y="1822552"/>
            <a:ext cx="7145867" cy="3879222"/>
          </a:xfrm>
        </p:spPr>
        <p:txBody>
          <a:bodyPr>
            <a:noAutofit/>
          </a:bodyPr>
          <a:lstStyle/>
          <a:p>
            <a:r>
              <a:rPr lang="en-US" sz="2400" dirty="0">
                <a:solidFill>
                  <a:schemeClr val="bg1">
                    <a:lumMod val="85000"/>
                  </a:schemeClr>
                </a:solidFill>
              </a:rPr>
              <a:t>Was one of the most important gods,  because he helped prepare the soul for the Afterlife and escorted the dead to the hall of judgment. </a:t>
            </a:r>
          </a:p>
          <a:p>
            <a:r>
              <a:rPr lang="en-US" sz="2400" dirty="0">
                <a:solidFill>
                  <a:schemeClr val="bg1">
                    <a:lumMod val="85000"/>
                  </a:schemeClr>
                </a:solidFill>
              </a:rPr>
              <a:t>The Egyptians noticed jackals hanging around their graveyards, so they decided jackals must be Anubis’s sacred animals. </a:t>
            </a:r>
          </a:p>
          <a:p>
            <a:pPr lvl="1"/>
            <a:r>
              <a:rPr lang="en-US" sz="2400" dirty="0">
                <a:solidFill>
                  <a:schemeClr val="bg1">
                    <a:lumMod val="85000"/>
                  </a:schemeClr>
                </a:solidFill>
              </a:rPr>
              <a:t>Priests even wore jackal masks when they made the pharaoh’s body into a mummy. </a:t>
            </a:r>
          </a:p>
          <a:p>
            <a:r>
              <a:rPr lang="en-US" sz="2400" dirty="0">
                <a:solidFill>
                  <a:schemeClr val="bg1">
                    <a:lumMod val="85000"/>
                  </a:schemeClr>
                </a:solidFill>
              </a:rPr>
              <a:t>Anubis helped Isis make Osiris into the first mummy.</a:t>
            </a:r>
          </a:p>
        </p:txBody>
      </p:sp>
    </p:spTree>
    <p:extLst>
      <p:ext uri="{BB962C8B-B14F-4D97-AF65-F5344CB8AC3E}">
        <p14:creationId xmlns:p14="http://schemas.microsoft.com/office/powerpoint/2010/main" val="22910687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249A0D6-D318-4660-967B-4DDF7C74B74E}"/>
              </a:ext>
            </a:extLst>
          </p:cNvPr>
          <p:cNvSpPr txBox="1"/>
          <p:nvPr/>
        </p:nvSpPr>
        <p:spPr>
          <a:xfrm>
            <a:off x="3625326" y="1463038"/>
            <a:ext cx="5206702" cy="584775"/>
          </a:xfrm>
          <a:prstGeom prst="rect">
            <a:avLst/>
          </a:prstGeom>
          <a:noFill/>
        </p:spPr>
        <p:txBody>
          <a:bodyPr wrap="square" rtlCol="0">
            <a:spAutoFit/>
          </a:bodyPr>
          <a:lstStyle/>
          <a:p>
            <a:pPr algn="ctr"/>
            <a:r>
              <a:rPr lang="en-US" sz="3200" dirty="0"/>
              <a:t>Shu</a:t>
            </a:r>
          </a:p>
        </p:txBody>
      </p:sp>
      <p:cxnSp>
        <p:nvCxnSpPr>
          <p:cNvPr id="4" name="Straight Connector 3">
            <a:extLst>
              <a:ext uri="{FF2B5EF4-FFF2-40B4-BE49-F238E27FC236}">
                <a16:creationId xmlns:a16="http://schemas.microsoft.com/office/drawing/2014/main" id="{63C6E415-4790-4F1F-8D8A-AEBE30BC7487}"/>
              </a:ext>
            </a:extLst>
          </p:cNvPr>
          <p:cNvCxnSpPr>
            <a:cxnSpLocks/>
          </p:cNvCxnSpPr>
          <p:nvPr/>
        </p:nvCxnSpPr>
        <p:spPr>
          <a:xfrm flipH="1">
            <a:off x="6228677" y="2047813"/>
            <a:ext cx="2" cy="587810"/>
          </a:xfrm>
          <a:prstGeom prst="line">
            <a:avLst/>
          </a:prstGeom>
          <a:ln w="28575"/>
        </p:spPr>
        <p:style>
          <a:lnRef idx="1">
            <a:schemeClr val="accent6"/>
          </a:lnRef>
          <a:fillRef idx="0">
            <a:schemeClr val="accent6"/>
          </a:fillRef>
          <a:effectRef idx="0">
            <a:schemeClr val="accent6"/>
          </a:effectRef>
          <a:fontRef idx="minor">
            <a:schemeClr val="tx1"/>
          </a:fontRef>
        </p:style>
      </p:cxnSp>
      <p:sp>
        <p:nvSpPr>
          <p:cNvPr id="8" name="TextBox 7">
            <a:extLst>
              <a:ext uri="{FF2B5EF4-FFF2-40B4-BE49-F238E27FC236}">
                <a16:creationId xmlns:a16="http://schemas.microsoft.com/office/drawing/2014/main" id="{5AE543AD-0D2F-47D1-880C-87EE3E849A25}"/>
              </a:ext>
            </a:extLst>
          </p:cNvPr>
          <p:cNvSpPr txBox="1"/>
          <p:nvPr/>
        </p:nvSpPr>
        <p:spPr>
          <a:xfrm>
            <a:off x="5790095" y="2671758"/>
            <a:ext cx="877163" cy="584775"/>
          </a:xfrm>
          <a:prstGeom prst="rect">
            <a:avLst/>
          </a:prstGeom>
          <a:noFill/>
        </p:spPr>
        <p:txBody>
          <a:bodyPr wrap="none" rtlCol="0">
            <a:spAutoFit/>
          </a:bodyPr>
          <a:lstStyle/>
          <a:p>
            <a:r>
              <a:rPr lang="en-US" sz="3200" dirty="0"/>
              <a:t>Nut</a:t>
            </a:r>
          </a:p>
        </p:txBody>
      </p:sp>
      <p:cxnSp>
        <p:nvCxnSpPr>
          <p:cNvPr id="10" name="Straight Connector 9">
            <a:extLst>
              <a:ext uri="{FF2B5EF4-FFF2-40B4-BE49-F238E27FC236}">
                <a16:creationId xmlns:a16="http://schemas.microsoft.com/office/drawing/2014/main" id="{2CBCB8E8-E0C3-4839-9886-3AD4E4E62FCD}"/>
              </a:ext>
            </a:extLst>
          </p:cNvPr>
          <p:cNvCxnSpPr/>
          <p:nvPr/>
        </p:nvCxnSpPr>
        <p:spPr>
          <a:xfrm>
            <a:off x="6788076" y="2964145"/>
            <a:ext cx="430306" cy="0"/>
          </a:xfrm>
          <a:prstGeom prst="line">
            <a:avLst/>
          </a:prstGeom>
          <a:ln w="28575"/>
        </p:spPr>
        <p:style>
          <a:lnRef idx="1">
            <a:schemeClr val="accent6"/>
          </a:lnRef>
          <a:fillRef idx="0">
            <a:schemeClr val="accent6"/>
          </a:fillRef>
          <a:effectRef idx="0">
            <a:schemeClr val="accent6"/>
          </a:effectRef>
          <a:fontRef idx="minor">
            <a:schemeClr val="tx1"/>
          </a:fontRef>
        </p:style>
      </p:cxnSp>
      <p:sp>
        <p:nvSpPr>
          <p:cNvPr id="11" name="TextBox 10">
            <a:extLst>
              <a:ext uri="{FF2B5EF4-FFF2-40B4-BE49-F238E27FC236}">
                <a16:creationId xmlns:a16="http://schemas.microsoft.com/office/drawing/2014/main" id="{0960FD7F-EF0F-48DB-9B99-2DBB8A3F3425}"/>
              </a:ext>
            </a:extLst>
          </p:cNvPr>
          <p:cNvSpPr txBox="1"/>
          <p:nvPr/>
        </p:nvSpPr>
        <p:spPr>
          <a:xfrm>
            <a:off x="7423451" y="2666793"/>
            <a:ext cx="1088760" cy="584775"/>
          </a:xfrm>
          <a:prstGeom prst="rect">
            <a:avLst/>
          </a:prstGeom>
          <a:noFill/>
        </p:spPr>
        <p:txBody>
          <a:bodyPr wrap="none" rtlCol="0">
            <a:spAutoFit/>
          </a:bodyPr>
          <a:lstStyle/>
          <a:p>
            <a:r>
              <a:rPr lang="en-US" sz="3200" dirty="0" err="1"/>
              <a:t>Geb</a:t>
            </a:r>
            <a:endParaRPr lang="en-US" sz="3200" dirty="0"/>
          </a:p>
        </p:txBody>
      </p:sp>
      <p:cxnSp>
        <p:nvCxnSpPr>
          <p:cNvPr id="5" name="Straight Connector 4">
            <a:extLst>
              <a:ext uri="{FF2B5EF4-FFF2-40B4-BE49-F238E27FC236}">
                <a16:creationId xmlns:a16="http://schemas.microsoft.com/office/drawing/2014/main" id="{7D38C62C-F879-48BB-AD6A-380BF0709D16}"/>
              </a:ext>
            </a:extLst>
          </p:cNvPr>
          <p:cNvCxnSpPr/>
          <p:nvPr/>
        </p:nvCxnSpPr>
        <p:spPr>
          <a:xfrm>
            <a:off x="5959737" y="3251568"/>
            <a:ext cx="2431228" cy="0"/>
          </a:xfrm>
          <a:prstGeom prst="line">
            <a:avLst/>
          </a:prstGeom>
          <a:ln w="28575"/>
        </p:spPr>
        <p:style>
          <a:lnRef idx="1">
            <a:schemeClr val="accent6"/>
          </a:lnRef>
          <a:fillRef idx="0">
            <a:schemeClr val="accent6"/>
          </a:fillRef>
          <a:effectRef idx="0">
            <a:schemeClr val="accent6"/>
          </a:effectRef>
          <a:fontRef idx="minor">
            <a:schemeClr val="tx1"/>
          </a:fontRef>
        </p:style>
      </p:cxnSp>
      <p:cxnSp>
        <p:nvCxnSpPr>
          <p:cNvPr id="7" name="Straight Connector 6">
            <a:extLst>
              <a:ext uri="{FF2B5EF4-FFF2-40B4-BE49-F238E27FC236}">
                <a16:creationId xmlns:a16="http://schemas.microsoft.com/office/drawing/2014/main" id="{E1A22DDA-8878-45B9-A179-5DFCC51FBB32}"/>
              </a:ext>
            </a:extLst>
          </p:cNvPr>
          <p:cNvCxnSpPr>
            <a:stCxn id="11" idx="2"/>
          </p:cNvCxnSpPr>
          <p:nvPr/>
        </p:nvCxnSpPr>
        <p:spPr>
          <a:xfrm>
            <a:off x="7967831" y="3251568"/>
            <a:ext cx="0" cy="567396"/>
          </a:xfrm>
          <a:prstGeom prst="line">
            <a:avLst/>
          </a:prstGeom>
          <a:ln w="28575"/>
        </p:spPr>
        <p:style>
          <a:lnRef idx="1">
            <a:schemeClr val="accent6"/>
          </a:lnRef>
          <a:fillRef idx="0">
            <a:schemeClr val="accent6"/>
          </a:fillRef>
          <a:effectRef idx="0">
            <a:schemeClr val="accent6"/>
          </a:effectRef>
          <a:fontRef idx="minor">
            <a:schemeClr val="tx1"/>
          </a:fontRef>
        </p:style>
      </p:cxnSp>
      <p:cxnSp>
        <p:nvCxnSpPr>
          <p:cNvPr id="12" name="Straight Connector 11">
            <a:extLst>
              <a:ext uri="{FF2B5EF4-FFF2-40B4-BE49-F238E27FC236}">
                <a16:creationId xmlns:a16="http://schemas.microsoft.com/office/drawing/2014/main" id="{E9174E60-DB1B-4059-8392-358D250D3766}"/>
              </a:ext>
            </a:extLst>
          </p:cNvPr>
          <p:cNvCxnSpPr>
            <a:cxnSpLocks/>
            <a:stCxn id="8" idx="2"/>
          </p:cNvCxnSpPr>
          <p:nvPr/>
        </p:nvCxnSpPr>
        <p:spPr>
          <a:xfrm>
            <a:off x="6228677" y="3256533"/>
            <a:ext cx="0" cy="562431"/>
          </a:xfrm>
          <a:prstGeom prst="line">
            <a:avLst/>
          </a:prstGeom>
          <a:ln w="28575"/>
        </p:spPr>
        <p:style>
          <a:lnRef idx="1">
            <a:schemeClr val="accent6"/>
          </a:lnRef>
          <a:fillRef idx="0">
            <a:schemeClr val="accent6"/>
          </a:fillRef>
          <a:effectRef idx="0">
            <a:schemeClr val="accent6"/>
          </a:effectRef>
          <a:fontRef idx="minor">
            <a:schemeClr val="tx1"/>
          </a:fontRef>
        </p:style>
      </p:cxnSp>
      <p:sp>
        <p:nvSpPr>
          <p:cNvPr id="14" name="TextBox 13">
            <a:extLst>
              <a:ext uri="{FF2B5EF4-FFF2-40B4-BE49-F238E27FC236}">
                <a16:creationId xmlns:a16="http://schemas.microsoft.com/office/drawing/2014/main" id="{544EF486-0631-4D12-BD92-FBE9B432DC26}"/>
              </a:ext>
            </a:extLst>
          </p:cNvPr>
          <p:cNvSpPr txBox="1"/>
          <p:nvPr/>
        </p:nvSpPr>
        <p:spPr>
          <a:xfrm>
            <a:off x="7423451" y="3730214"/>
            <a:ext cx="1314784" cy="584775"/>
          </a:xfrm>
          <a:prstGeom prst="rect">
            <a:avLst/>
          </a:prstGeom>
          <a:noFill/>
        </p:spPr>
        <p:txBody>
          <a:bodyPr wrap="none" rtlCol="0">
            <a:spAutoFit/>
          </a:bodyPr>
          <a:lstStyle/>
          <a:p>
            <a:r>
              <a:rPr lang="en-US" sz="3200" dirty="0" err="1"/>
              <a:t>Osirus</a:t>
            </a:r>
            <a:endParaRPr lang="en-US" sz="3200" dirty="0"/>
          </a:p>
        </p:txBody>
      </p:sp>
      <p:sp>
        <p:nvSpPr>
          <p:cNvPr id="15" name="TextBox 14">
            <a:extLst>
              <a:ext uri="{FF2B5EF4-FFF2-40B4-BE49-F238E27FC236}">
                <a16:creationId xmlns:a16="http://schemas.microsoft.com/office/drawing/2014/main" id="{52FCA30E-A6DD-4549-84D7-22FE56F7496D}"/>
              </a:ext>
            </a:extLst>
          </p:cNvPr>
          <p:cNvSpPr txBox="1"/>
          <p:nvPr/>
        </p:nvSpPr>
        <p:spPr>
          <a:xfrm>
            <a:off x="5790093" y="3720629"/>
            <a:ext cx="795411" cy="584775"/>
          </a:xfrm>
          <a:prstGeom prst="rect">
            <a:avLst/>
          </a:prstGeom>
          <a:noFill/>
        </p:spPr>
        <p:txBody>
          <a:bodyPr wrap="none" rtlCol="0">
            <a:spAutoFit/>
          </a:bodyPr>
          <a:lstStyle/>
          <a:p>
            <a:r>
              <a:rPr lang="en-US" sz="3200" dirty="0"/>
              <a:t>Set</a:t>
            </a:r>
          </a:p>
        </p:txBody>
      </p:sp>
      <p:cxnSp>
        <p:nvCxnSpPr>
          <p:cNvPr id="17" name="Straight Connector 16">
            <a:extLst>
              <a:ext uri="{FF2B5EF4-FFF2-40B4-BE49-F238E27FC236}">
                <a16:creationId xmlns:a16="http://schemas.microsoft.com/office/drawing/2014/main" id="{A6DBACD2-435A-49FE-86E8-50ADF1F10950}"/>
              </a:ext>
            </a:extLst>
          </p:cNvPr>
          <p:cNvCxnSpPr>
            <a:stCxn id="14" idx="3"/>
          </p:cNvCxnSpPr>
          <p:nvPr/>
        </p:nvCxnSpPr>
        <p:spPr>
          <a:xfrm flipV="1">
            <a:off x="8738235" y="4022601"/>
            <a:ext cx="330462" cy="1"/>
          </a:xfrm>
          <a:prstGeom prst="line">
            <a:avLst/>
          </a:prstGeom>
          <a:ln w="28575"/>
        </p:spPr>
        <p:style>
          <a:lnRef idx="1">
            <a:schemeClr val="accent6"/>
          </a:lnRef>
          <a:fillRef idx="0">
            <a:schemeClr val="accent6"/>
          </a:fillRef>
          <a:effectRef idx="0">
            <a:schemeClr val="accent6"/>
          </a:effectRef>
          <a:fontRef idx="minor">
            <a:schemeClr val="tx1"/>
          </a:fontRef>
        </p:style>
      </p:cxnSp>
      <p:cxnSp>
        <p:nvCxnSpPr>
          <p:cNvPr id="19" name="Straight Connector 18">
            <a:extLst>
              <a:ext uri="{FF2B5EF4-FFF2-40B4-BE49-F238E27FC236}">
                <a16:creationId xmlns:a16="http://schemas.microsoft.com/office/drawing/2014/main" id="{7309F59A-9399-440B-AE06-8D20334C8630}"/>
              </a:ext>
            </a:extLst>
          </p:cNvPr>
          <p:cNvCxnSpPr>
            <a:stCxn id="15" idx="1"/>
          </p:cNvCxnSpPr>
          <p:nvPr/>
        </p:nvCxnSpPr>
        <p:spPr>
          <a:xfrm flipH="1" flipV="1">
            <a:off x="5411097" y="4013016"/>
            <a:ext cx="378996" cy="1"/>
          </a:xfrm>
          <a:prstGeom prst="line">
            <a:avLst/>
          </a:prstGeom>
          <a:ln w="28575"/>
        </p:spPr>
        <p:style>
          <a:lnRef idx="1">
            <a:schemeClr val="accent6"/>
          </a:lnRef>
          <a:fillRef idx="0">
            <a:schemeClr val="accent6"/>
          </a:fillRef>
          <a:effectRef idx="0">
            <a:schemeClr val="accent6"/>
          </a:effectRef>
          <a:fontRef idx="minor">
            <a:schemeClr val="tx1"/>
          </a:fontRef>
        </p:style>
      </p:cxnSp>
      <p:sp>
        <p:nvSpPr>
          <p:cNvPr id="20" name="TextBox 19">
            <a:extLst>
              <a:ext uri="{FF2B5EF4-FFF2-40B4-BE49-F238E27FC236}">
                <a16:creationId xmlns:a16="http://schemas.microsoft.com/office/drawing/2014/main" id="{F0D1E866-4E02-44C3-AB87-EB07B42FCEC7}"/>
              </a:ext>
            </a:extLst>
          </p:cNvPr>
          <p:cNvSpPr txBox="1"/>
          <p:nvPr/>
        </p:nvSpPr>
        <p:spPr>
          <a:xfrm>
            <a:off x="9068697" y="3730214"/>
            <a:ext cx="676788" cy="584775"/>
          </a:xfrm>
          <a:prstGeom prst="rect">
            <a:avLst/>
          </a:prstGeom>
          <a:noFill/>
        </p:spPr>
        <p:txBody>
          <a:bodyPr wrap="none" rtlCol="0">
            <a:spAutoFit/>
          </a:bodyPr>
          <a:lstStyle/>
          <a:p>
            <a:r>
              <a:rPr lang="en-US" sz="3200" dirty="0"/>
              <a:t>Isis</a:t>
            </a:r>
          </a:p>
        </p:txBody>
      </p:sp>
      <p:sp>
        <p:nvSpPr>
          <p:cNvPr id="22" name="TextBox 21">
            <a:extLst>
              <a:ext uri="{FF2B5EF4-FFF2-40B4-BE49-F238E27FC236}">
                <a16:creationId xmlns:a16="http://schemas.microsoft.com/office/drawing/2014/main" id="{DA1239E8-D6AE-49DE-8515-4BC4A28E1204}"/>
              </a:ext>
            </a:extLst>
          </p:cNvPr>
          <p:cNvSpPr txBox="1"/>
          <p:nvPr/>
        </p:nvSpPr>
        <p:spPr>
          <a:xfrm>
            <a:off x="3358932" y="3720628"/>
            <a:ext cx="2052165" cy="584775"/>
          </a:xfrm>
          <a:prstGeom prst="rect">
            <a:avLst/>
          </a:prstGeom>
          <a:noFill/>
        </p:spPr>
        <p:txBody>
          <a:bodyPr wrap="none" rtlCol="0">
            <a:spAutoFit/>
          </a:bodyPr>
          <a:lstStyle/>
          <a:p>
            <a:r>
              <a:rPr lang="en-US" sz="3200" dirty="0"/>
              <a:t>Nephthys</a:t>
            </a:r>
          </a:p>
        </p:txBody>
      </p:sp>
      <p:sp>
        <p:nvSpPr>
          <p:cNvPr id="25" name="Right Bracket 24">
            <a:extLst>
              <a:ext uri="{FF2B5EF4-FFF2-40B4-BE49-F238E27FC236}">
                <a16:creationId xmlns:a16="http://schemas.microsoft.com/office/drawing/2014/main" id="{619F6E0C-7A9F-4F67-AD9A-97B1D3593942}"/>
              </a:ext>
            </a:extLst>
          </p:cNvPr>
          <p:cNvSpPr/>
          <p:nvPr/>
        </p:nvSpPr>
        <p:spPr>
          <a:xfrm rot="5400000" flipH="1">
            <a:off x="6616579" y="1125451"/>
            <a:ext cx="260458" cy="5206703"/>
          </a:xfrm>
          <a:prstGeom prst="rightBracket">
            <a:avLst/>
          </a:prstGeom>
          <a:ln w="190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6" name="Straight Connector 5">
            <a:extLst>
              <a:ext uri="{FF2B5EF4-FFF2-40B4-BE49-F238E27FC236}">
                <a16:creationId xmlns:a16="http://schemas.microsoft.com/office/drawing/2014/main" id="{4B42713A-BDAB-4623-BF90-3376AB554013}"/>
              </a:ext>
            </a:extLst>
          </p:cNvPr>
          <p:cNvCxnSpPr/>
          <p:nvPr/>
        </p:nvCxnSpPr>
        <p:spPr>
          <a:xfrm>
            <a:off x="7573384" y="4305403"/>
            <a:ext cx="1979407" cy="0"/>
          </a:xfrm>
          <a:prstGeom prst="line">
            <a:avLst/>
          </a:prstGeom>
          <a:ln w="28575"/>
        </p:spPr>
        <p:style>
          <a:lnRef idx="1">
            <a:schemeClr val="accent6"/>
          </a:lnRef>
          <a:fillRef idx="0">
            <a:schemeClr val="accent6"/>
          </a:fillRef>
          <a:effectRef idx="0">
            <a:schemeClr val="accent6"/>
          </a:effectRef>
          <a:fontRef idx="minor">
            <a:schemeClr val="tx1"/>
          </a:fontRef>
        </p:style>
      </p:cxnSp>
      <p:cxnSp>
        <p:nvCxnSpPr>
          <p:cNvPr id="13" name="Straight Connector 12">
            <a:extLst>
              <a:ext uri="{FF2B5EF4-FFF2-40B4-BE49-F238E27FC236}">
                <a16:creationId xmlns:a16="http://schemas.microsoft.com/office/drawing/2014/main" id="{38937486-3FAE-4C83-8884-6AA8ADC3C3A9}"/>
              </a:ext>
            </a:extLst>
          </p:cNvPr>
          <p:cNvCxnSpPr/>
          <p:nvPr/>
        </p:nvCxnSpPr>
        <p:spPr>
          <a:xfrm>
            <a:off x="3506993" y="4305403"/>
            <a:ext cx="2969111" cy="0"/>
          </a:xfrm>
          <a:prstGeom prst="line">
            <a:avLst/>
          </a:prstGeom>
          <a:ln w="28575"/>
        </p:spPr>
        <p:style>
          <a:lnRef idx="1">
            <a:schemeClr val="accent6"/>
          </a:lnRef>
          <a:fillRef idx="0">
            <a:schemeClr val="accent6"/>
          </a:fillRef>
          <a:effectRef idx="0">
            <a:schemeClr val="accent6"/>
          </a:effectRef>
          <a:fontRef idx="minor">
            <a:schemeClr val="tx1"/>
          </a:fontRef>
        </p:style>
      </p:cxnSp>
      <p:cxnSp>
        <p:nvCxnSpPr>
          <p:cNvPr id="18" name="Straight Connector 17">
            <a:extLst>
              <a:ext uri="{FF2B5EF4-FFF2-40B4-BE49-F238E27FC236}">
                <a16:creationId xmlns:a16="http://schemas.microsoft.com/office/drawing/2014/main" id="{369EFF4D-7FC4-4759-99FB-05E33AF17FF8}"/>
              </a:ext>
            </a:extLst>
          </p:cNvPr>
          <p:cNvCxnSpPr/>
          <p:nvPr/>
        </p:nvCxnSpPr>
        <p:spPr>
          <a:xfrm>
            <a:off x="4873215" y="4305403"/>
            <a:ext cx="0" cy="341900"/>
          </a:xfrm>
          <a:prstGeom prst="line">
            <a:avLst/>
          </a:prstGeom>
          <a:ln w="28575"/>
        </p:spPr>
        <p:style>
          <a:lnRef idx="1">
            <a:schemeClr val="accent6"/>
          </a:lnRef>
          <a:fillRef idx="0">
            <a:schemeClr val="accent6"/>
          </a:fillRef>
          <a:effectRef idx="0">
            <a:schemeClr val="accent6"/>
          </a:effectRef>
          <a:fontRef idx="minor">
            <a:schemeClr val="tx1"/>
          </a:fontRef>
        </p:style>
      </p:cxnSp>
      <p:cxnSp>
        <p:nvCxnSpPr>
          <p:cNvPr id="23" name="Straight Connector 22">
            <a:extLst>
              <a:ext uri="{FF2B5EF4-FFF2-40B4-BE49-F238E27FC236}">
                <a16:creationId xmlns:a16="http://schemas.microsoft.com/office/drawing/2014/main" id="{CA34DDEE-FA8F-4704-915D-D1A261999A4B}"/>
              </a:ext>
            </a:extLst>
          </p:cNvPr>
          <p:cNvCxnSpPr/>
          <p:nvPr/>
        </p:nvCxnSpPr>
        <p:spPr>
          <a:xfrm>
            <a:off x="8618669" y="4314989"/>
            <a:ext cx="0" cy="341900"/>
          </a:xfrm>
          <a:prstGeom prst="line">
            <a:avLst/>
          </a:prstGeom>
          <a:ln w="28575"/>
        </p:spPr>
        <p:style>
          <a:lnRef idx="1">
            <a:schemeClr val="accent6"/>
          </a:lnRef>
          <a:fillRef idx="0">
            <a:schemeClr val="accent6"/>
          </a:fillRef>
          <a:effectRef idx="0">
            <a:schemeClr val="accent6"/>
          </a:effectRef>
          <a:fontRef idx="minor">
            <a:schemeClr val="tx1"/>
          </a:fontRef>
        </p:style>
      </p:cxnSp>
      <p:sp>
        <p:nvSpPr>
          <p:cNvPr id="21" name="TextBox 20">
            <a:extLst>
              <a:ext uri="{FF2B5EF4-FFF2-40B4-BE49-F238E27FC236}">
                <a16:creationId xmlns:a16="http://schemas.microsoft.com/office/drawing/2014/main" id="{D6104BFC-09FE-47DD-B4FF-9901073735A9}"/>
              </a:ext>
            </a:extLst>
          </p:cNvPr>
          <p:cNvSpPr txBox="1"/>
          <p:nvPr/>
        </p:nvSpPr>
        <p:spPr>
          <a:xfrm>
            <a:off x="4038059" y="4635373"/>
            <a:ext cx="1508746" cy="584775"/>
          </a:xfrm>
          <a:prstGeom prst="rect">
            <a:avLst/>
          </a:prstGeom>
          <a:noFill/>
        </p:spPr>
        <p:txBody>
          <a:bodyPr wrap="none" rtlCol="0">
            <a:spAutoFit/>
          </a:bodyPr>
          <a:lstStyle/>
          <a:p>
            <a:r>
              <a:rPr lang="en-US" sz="3200" dirty="0"/>
              <a:t>Anubis</a:t>
            </a:r>
          </a:p>
        </p:txBody>
      </p:sp>
      <p:sp>
        <p:nvSpPr>
          <p:cNvPr id="24" name="TextBox 23">
            <a:extLst>
              <a:ext uri="{FF2B5EF4-FFF2-40B4-BE49-F238E27FC236}">
                <a16:creationId xmlns:a16="http://schemas.microsoft.com/office/drawing/2014/main" id="{7BBA831C-5F8C-4EC6-B8BC-B8338A4D126C}"/>
              </a:ext>
            </a:extLst>
          </p:cNvPr>
          <p:cNvSpPr txBox="1"/>
          <p:nvPr/>
        </p:nvSpPr>
        <p:spPr>
          <a:xfrm>
            <a:off x="7973262" y="4656889"/>
            <a:ext cx="1266693" cy="584775"/>
          </a:xfrm>
          <a:prstGeom prst="rect">
            <a:avLst/>
          </a:prstGeom>
          <a:noFill/>
        </p:spPr>
        <p:txBody>
          <a:bodyPr wrap="none" rtlCol="0">
            <a:spAutoFit/>
          </a:bodyPr>
          <a:lstStyle/>
          <a:p>
            <a:r>
              <a:rPr lang="en-US" sz="3200" dirty="0"/>
              <a:t>Horus</a:t>
            </a:r>
          </a:p>
        </p:txBody>
      </p:sp>
    </p:spTree>
    <p:extLst>
      <p:ext uri="{BB962C8B-B14F-4D97-AF65-F5344CB8AC3E}">
        <p14:creationId xmlns:p14="http://schemas.microsoft.com/office/powerpoint/2010/main" val="12411699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additive="base">
                                        <p:cTn id="12" dur="500" fill="hold"/>
                                        <p:tgtEl>
                                          <p:spTgt spid="8"/>
                                        </p:tgtEl>
                                        <p:attrNameLst>
                                          <p:attrName>ppt_x</p:attrName>
                                        </p:attrNameLst>
                                      </p:cBhvr>
                                      <p:tavLst>
                                        <p:tav tm="0">
                                          <p:val>
                                            <p:strVal val="#ppt_x"/>
                                          </p:val>
                                        </p:tav>
                                        <p:tav tm="100000">
                                          <p:val>
                                            <p:strVal val="#ppt_x"/>
                                          </p:val>
                                        </p:tav>
                                      </p:tavLst>
                                    </p:anim>
                                    <p:anim calcmode="lin" valueType="num">
                                      <p:cBhvr additive="base">
                                        <p:cTn id="13"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nodeType="click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wipe(down)">
                                      <p:cBhvr>
                                        <p:cTn id="18" dur="500"/>
                                        <p:tgtEl>
                                          <p:spTgt spid="10"/>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anim calcmode="lin" valueType="num">
                                      <p:cBhvr additive="base">
                                        <p:cTn id="23" dur="500" fill="hold"/>
                                        <p:tgtEl>
                                          <p:spTgt spid="11"/>
                                        </p:tgtEl>
                                        <p:attrNameLst>
                                          <p:attrName>ppt_x</p:attrName>
                                        </p:attrNameLst>
                                      </p:cBhvr>
                                      <p:tavLst>
                                        <p:tav tm="0">
                                          <p:val>
                                            <p:strVal val="#ppt_x"/>
                                          </p:val>
                                        </p:tav>
                                        <p:tav tm="100000">
                                          <p:val>
                                            <p:strVal val="#ppt_x"/>
                                          </p:val>
                                        </p:tav>
                                      </p:tavLst>
                                    </p:anim>
                                    <p:anim calcmode="lin" valueType="num">
                                      <p:cBhvr additive="base">
                                        <p:cTn id="2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5"/>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12"/>
                                        </p:tgtEl>
                                        <p:attrNameLst>
                                          <p:attrName>style.visibility</p:attrName>
                                        </p:attrNameLst>
                                      </p:cBhvr>
                                      <p:to>
                                        <p:strVal val="visible"/>
                                      </p:to>
                                    </p:set>
                                    <p:animEffect transition="in" filter="fade">
                                      <p:cBhvr>
                                        <p:cTn id="33" dur="500"/>
                                        <p:tgtEl>
                                          <p:spTgt spid="12"/>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nodeType="clickEffect">
                                  <p:stCondLst>
                                    <p:cond delay="0"/>
                                  </p:stCondLst>
                                  <p:childTnLst>
                                    <p:set>
                                      <p:cBhvr>
                                        <p:cTn id="37" dur="1" fill="hold">
                                          <p:stCondLst>
                                            <p:cond delay="0"/>
                                          </p:stCondLst>
                                        </p:cTn>
                                        <p:tgtEl>
                                          <p:spTgt spid="7"/>
                                        </p:tgtEl>
                                        <p:attrNameLst>
                                          <p:attrName>style.visibility</p:attrName>
                                        </p:attrNameLst>
                                      </p:cBhvr>
                                      <p:to>
                                        <p:strVal val="visible"/>
                                      </p:to>
                                    </p:set>
                                    <p:animEffect transition="in" filter="fade">
                                      <p:cBhvr>
                                        <p:cTn id="38" dur="500"/>
                                        <p:tgtEl>
                                          <p:spTgt spid="7"/>
                                        </p:tgtEl>
                                      </p:cBhvr>
                                    </p:animEffect>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4"/>
                                        </p:tgtEl>
                                        <p:attrNameLst>
                                          <p:attrName>style.visibility</p:attrName>
                                        </p:attrNameLst>
                                      </p:cBhvr>
                                      <p:to>
                                        <p:strVal val="visible"/>
                                      </p:to>
                                    </p:set>
                                    <p:anim calcmode="lin" valueType="num">
                                      <p:cBhvr additive="base">
                                        <p:cTn id="43" dur="500" fill="hold"/>
                                        <p:tgtEl>
                                          <p:spTgt spid="14"/>
                                        </p:tgtEl>
                                        <p:attrNameLst>
                                          <p:attrName>ppt_x</p:attrName>
                                        </p:attrNameLst>
                                      </p:cBhvr>
                                      <p:tavLst>
                                        <p:tav tm="0">
                                          <p:val>
                                            <p:strVal val="#ppt_x"/>
                                          </p:val>
                                        </p:tav>
                                        <p:tav tm="100000">
                                          <p:val>
                                            <p:strVal val="#ppt_x"/>
                                          </p:val>
                                        </p:tav>
                                      </p:tavLst>
                                    </p:anim>
                                    <p:anim calcmode="lin" valueType="num">
                                      <p:cBhvr additive="base">
                                        <p:cTn id="44"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5"/>
                                        </p:tgtEl>
                                        <p:attrNameLst>
                                          <p:attrName>style.visibility</p:attrName>
                                        </p:attrNameLst>
                                      </p:cBhvr>
                                      <p:to>
                                        <p:strVal val="visible"/>
                                      </p:to>
                                    </p:set>
                                    <p:anim calcmode="lin" valueType="num">
                                      <p:cBhvr additive="base">
                                        <p:cTn id="49" dur="500" fill="hold"/>
                                        <p:tgtEl>
                                          <p:spTgt spid="15"/>
                                        </p:tgtEl>
                                        <p:attrNameLst>
                                          <p:attrName>ppt_x</p:attrName>
                                        </p:attrNameLst>
                                      </p:cBhvr>
                                      <p:tavLst>
                                        <p:tav tm="0">
                                          <p:val>
                                            <p:strVal val="#ppt_x"/>
                                          </p:val>
                                        </p:tav>
                                        <p:tav tm="100000">
                                          <p:val>
                                            <p:strVal val="#ppt_x"/>
                                          </p:val>
                                        </p:tav>
                                      </p:tavLst>
                                    </p:anim>
                                    <p:anim calcmode="lin" valueType="num">
                                      <p:cBhvr additive="base">
                                        <p:cTn id="50"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nodeType="clickEffect">
                                  <p:stCondLst>
                                    <p:cond delay="0"/>
                                  </p:stCondLst>
                                  <p:childTnLst>
                                    <p:set>
                                      <p:cBhvr>
                                        <p:cTn id="54" dur="1" fill="hold">
                                          <p:stCondLst>
                                            <p:cond delay="0"/>
                                          </p:stCondLst>
                                        </p:cTn>
                                        <p:tgtEl>
                                          <p:spTgt spid="17"/>
                                        </p:tgtEl>
                                        <p:attrNameLst>
                                          <p:attrName>style.visibility</p:attrName>
                                        </p:attrNameLst>
                                      </p:cBhvr>
                                      <p:to>
                                        <p:strVal val="visible"/>
                                      </p:to>
                                    </p:set>
                                    <p:animEffect transition="in" filter="fade">
                                      <p:cBhvr>
                                        <p:cTn id="55" dur="500"/>
                                        <p:tgtEl>
                                          <p:spTgt spid="17"/>
                                        </p:tgtEl>
                                      </p:cBhvr>
                                    </p:animEffect>
                                  </p:childTnLst>
                                </p:cTn>
                              </p:par>
                            </p:childTnLst>
                          </p:cTn>
                        </p:par>
                      </p:childTnLst>
                    </p:cTn>
                  </p:par>
                  <p:par>
                    <p:cTn id="56" fill="hold">
                      <p:stCondLst>
                        <p:cond delay="indefinite"/>
                      </p:stCondLst>
                      <p:childTnLst>
                        <p:par>
                          <p:cTn id="57" fill="hold">
                            <p:stCondLst>
                              <p:cond delay="0"/>
                            </p:stCondLst>
                            <p:childTnLst>
                              <p:par>
                                <p:cTn id="58" presetID="2" presetClass="entr" presetSubtype="4" fill="hold" grpId="0" nodeType="clickEffect">
                                  <p:stCondLst>
                                    <p:cond delay="0"/>
                                  </p:stCondLst>
                                  <p:childTnLst>
                                    <p:set>
                                      <p:cBhvr>
                                        <p:cTn id="59" dur="1" fill="hold">
                                          <p:stCondLst>
                                            <p:cond delay="0"/>
                                          </p:stCondLst>
                                        </p:cTn>
                                        <p:tgtEl>
                                          <p:spTgt spid="20"/>
                                        </p:tgtEl>
                                        <p:attrNameLst>
                                          <p:attrName>style.visibility</p:attrName>
                                        </p:attrNameLst>
                                      </p:cBhvr>
                                      <p:to>
                                        <p:strVal val="visible"/>
                                      </p:to>
                                    </p:set>
                                    <p:anim calcmode="lin" valueType="num">
                                      <p:cBhvr additive="base">
                                        <p:cTn id="60" dur="500" fill="hold"/>
                                        <p:tgtEl>
                                          <p:spTgt spid="20"/>
                                        </p:tgtEl>
                                        <p:attrNameLst>
                                          <p:attrName>ppt_x</p:attrName>
                                        </p:attrNameLst>
                                      </p:cBhvr>
                                      <p:tavLst>
                                        <p:tav tm="0">
                                          <p:val>
                                            <p:strVal val="#ppt_x"/>
                                          </p:val>
                                        </p:tav>
                                        <p:tav tm="100000">
                                          <p:val>
                                            <p:strVal val="#ppt_x"/>
                                          </p:val>
                                        </p:tav>
                                      </p:tavLst>
                                    </p:anim>
                                    <p:anim calcmode="lin" valueType="num">
                                      <p:cBhvr additive="base">
                                        <p:cTn id="61"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10" presetClass="entr" presetSubtype="0" fill="hold" nodeType="clickEffect">
                                  <p:stCondLst>
                                    <p:cond delay="0"/>
                                  </p:stCondLst>
                                  <p:childTnLst>
                                    <p:set>
                                      <p:cBhvr>
                                        <p:cTn id="65" dur="1" fill="hold">
                                          <p:stCondLst>
                                            <p:cond delay="0"/>
                                          </p:stCondLst>
                                        </p:cTn>
                                        <p:tgtEl>
                                          <p:spTgt spid="19"/>
                                        </p:tgtEl>
                                        <p:attrNameLst>
                                          <p:attrName>style.visibility</p:attrName>
                                        </p:attrNameLst>
                                      </p:cBhvr>
                                      <p:to>
                                        <p:strVal val="visible"/>
                                      </p:to>
                                    </p:set>
                                    <p:animEffect transition="in" filter="fade">
                                      <p:cBhvr>
                                        <p:cTn id="66" dur="500"/>
                                        <p:tgtEl>
                                          <p:spTgt spid="19"/>
                                        </p:tgtEl>
                                      </p:cBhvr>
                                    </p:animEffect>
                                  </p:childTnLst>
                                </p:cTn>
                              </p:par>
                            </p:childTnLst>
                          </p:cTn>
                        </p:par>
                      </p:childTnLst>
                    </p:cTn>
                  </p:par>
                  <p:par>
                    <p:cTn id="67" fill="hold">
                      <p:stCondLst>
                        <p:cond delay="indefinite"/>
                      </p:stCondLst>
                      <p:childTnLst>
                        <p:par>
                          <p:cTn id="68" fill="hold">
                            <p:stCondLst>
                              <p:cond delay="0"/>
                            </p:stCondLst>
                            <p:childTnLst>
                              <p:par>
                                <p:cTn id="69" presetID="2" presetClass="entr" presetSubtype="4" fill="hold" grpId="0" nodeType="clickEffect">
                                  <p:stCondLst>
                                    <p:cond delay="0"/>
                                  </p:stCondLst>
                                  <p:childTnLst>
                                    <p:set>
                                      <p:cBhvr>
                                        <p:cTn id="70" dur="1" fill="hold">
                                          <p:stCondLst>
                                            <p:cond delay="0"/>
                                          </p:stCondLst>
                                        </p:cTn>
                                        <p:tgtEl>
                                          <p:spTgt spid="22"/>
                                        </p:tgtEl>
                                        <p:attrNameLst>
                                          <p:attrName>style.visibility</p:attrName>
                                        </p:attrNameLst>
                                      </p:cBhvr>
                                      <p:to>
                                        <p:strVal val="visible"/>
                                      </p:to>
                                    </p:set>
                                    <p:anim calcmode="lin" valueType="num">
                                      <p:cBhvr additive="base">
                                        <p:cTn id="71" dur="500" fill="hold"/>
                                        <p:tgtEl>
                                          <p:spTgt spid="22"/>
                                        </p:tgtEl>
                                        <p:attrNameLst>
                                          <p:attrName>ppt_x</p:attrName>
                                        </p:attrNameLst>
                                      </p:cBhvr>
                                      <p:tavLst>
                                        <p:tav tm="0">
                                          <p:val>
                                            <p:strVal val="#ppt_x"/>
                                          </p:val>
                                        </p:tav>
                                        <p:tav tm="100000">
                                          <p:val>
                                            <p:strVal val="#ppt_x"/>
                                          </p:val>
                                        </p:tav>
                                      </p:tavLst>
                                    </p:anim>
                                    <p:anim calcmode="lin" valueType="num">
                                      <p:cBhvr additive="base">
                                        <p:cTn id="72"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16" presetClass="entr" presetSubtype="21" fill="hold" grpId="0" nodeType="clickEffect">
                                  <p:stCondLst>
                                    <p:cond delay="0"/>
                                  </p:stCondLst>
                                  <p:childTnLst>
                                    <p:set>
                                      <p:cBhvr>
                                        <p:cTn id="76" dur="1" fill="hold">
                                          <p:stCondLst>
                                            <p:cond delay="0"/>
                                          </p:stCondLst>
                                        </p:cTn>
                                        <p:tgtEl>
                                          <p:spTgt spid="25"/>
                                        </p:tgtEl>
                                        <p:attrNameLst>
                                          <p:attrName>style.visibility</p:attrName>
                                        </p:attrNameLst>
                                      </p:cBhvr>
                                      <p:to>
                                        <p:strVal val="visible"/>
                                      </p:to>
                                    </p:set>
                                    <p:animEffect transition="in" filter="barn(inVertical)">
                                      <p:cBhvr>
                                        <p:cTn id="77" dur="500"/>
                                        <p:tgtEl>
                                          <p:spTgt spid="25"/>
                                        </p:tgtEl>
                                      </p:cBhvr>
                                    </p:animEffect>
                                  </p:childTnLst>
                                </p:cTn>
                              </p:par>
                            </p:childTnLst>
                          </p:cTn>
                        </p:par>
                      </p:childTnLst>
                    </p:cTn>
                  </p:par>
                  <p:par>
                    <p:cTn id="78" fill="hold">
                      <p:stCondLst>
                        <p:cond delay="indefinite"/>
                      </p:stCondLst>
                      <p:childTnLst>
                        <p:par>
                          <p:cTn id="79" fill="hold">
                            <p:stCondLst>
                              <p:cond delay="0"/>
                            </p:stCondLst>
                            <p:childTnLst>
                              <p:par>
                                <p:cTn id="80" presetID="10" presetClass="entr" presetSubtype="0" fill="hold" nodeType="clickEffect">
                                  <p:stCondLst>
                                    <p:cond delay="0"/>
                                  </p:stCondLst>
                                  <p:childTnLst>
                                    <p:set>
                                      <p:cBhvr>
                                        <p:cTn id="81" dur="1" fill="hold">
                                          <p:stCondLst>
                                            <p:cond delay="0"/>
                                          </p:stCondLst>
                                        </p:cTn>
                                        <p:tgtEl>
                                          <p:spTgt spid="6"/>
                                        </p:tgtEl>
                                        <p:attrNameLst>
                                          <p:attrName>style.visibility</p:attrName>
                                        </p:attrNameLst>
                                      </p:cBhvr>
                                      <p:to>
                                        <p:strVal val="visible"/>
                                      </p:to>
                                    </p:set>
                                    <p:animEffect transition="in" filter="fade">
                                      <p:cBhvr>
                                        <p:cTn id="82" dur="500"/>
                                        <p:tgtEl>
                                          <p:spTgt spid="6"/>
                                        </p:tgtEl>
                                      </p:cBhvr>
                                    </p:animEffect>
                                  </p:childTnLst>
                                </p:cTn>
                              </p:par>
                              <p:par>
                                <p:cTn id="83" presetID="10" presetClass="entr" presetSubtype="0" fill="hold" nodeType="withEffect">
                                  <p:stCondLst>
                                    <p:cond delay="0"/>
                                  </p:stCondLst>
                                  <p:childTnLst>
                                    <p:set>
                                      <p:cBhvr>
                                        <p:cTn id="84" dur="1" fill="hold">
                                          <p:stCondLst>
                                            <p:cond delay="0"/>
                                          </p:stCondLst>
                                        </p:cTn>
                                        <p:tgtEl>
                                          <p:spTgt spid="23"/>
                                        </p:tgtEl>
                                        <p:attrNameLst>
                                          <p:attrName>style.visibility</p:attrName>
                                        </p:attrNameLst>
                                      </p:cBhvr>
                                      <p:to>
                                        <p:strVal val="visible"/>
                                      </p:to>
                                    </p:set>
                                    <p:animEffect transition="in" filter="fade">
                                      <p:cBhvr>
                                        <p:cTn id="85" dur="500"/>
                                        <p:tgtEl>
                                          <p:spTgt spid="23"/>
                                        </p:tgtEl>
                                      </p:cBhvr>
                                    </p:animEffect>
                                  </p:childTnLst>
                                </p:cTn>
                              </p:par>
                            </p:childTnLst>
                          </p:cTn>
                        </p:par>
                      </p:childTnLst>
                    </p:cTn>
                  </p:par>
                  <p:par>
                    <p:cTn id="86" fill="hold">
                      <p:stCondLst>
                        <p:cond delay="indefinite"/>
                      </p:stCondLst>
                      <p:childTnLst>
                        <p:par>
                          <p:cTn id="87" fill="hold">
                            <p:stCondLst>
                              <p:cond delay="0"/>
                            </p:stCondLst>
                            <p:childTnLst>
                              <p:par>
                                <p:cTn id="88" presetID="2" presetClass="entr" presetSubtype="4" fill="hold" grpId="0" nodeType="clickEffect">
                                  <p:stCondLst>
                                    <p:cond delay="0"/>
                                  </p:stCondLst>
                                  <p:childTnLst>
                                    <p:set>
                                      <p:cBhvr>
                                        <p:cTn id="89" dur="1" fill="hold">
                                          <p:stCondLst>
                                            <p:cond delay="0"/>
                                          </p:stCondLst>
                                        </p:cTn>
                                        <p:tgtEl>
                                          <p:spTgt spid="24"/>
                                        </p:tgtEl>
                                        <p:attrNameLst>
                                          <p:attrName>style.visibility</p:attrName>
                                        </p:attrNameLst>
                                      </p:cBhvr>
                                      <p:to>
                                        <p:strVal val="visible"/>
                                      </p:to>
                                    </p:set>
                                    <p:anim calcmode="lin" valueType="num">
                                      <p:cBhvr additive="base">
                                        <p:cTn id="90" dur="500" fill="hold"/>
                                        <p:tgtEl>
                                          <p:spTgt spid="24"/>
                                        </p:tgtEl>
                                        <p:attrNameLst>
                                          <p:attrName>ppt_x</p:attrName>
                                        </p:attrNameLst>
                                      </p:cBhvr>
                                      <p:tavLst>
                                        <p:tav tm="0">
                                          <p:val>
                                            <p:strVal val="#ppt_x"/>
                                          </p:val>
                                        </p:tav>
                                        <p:tav tm="100000">
                                          <p:val>
                                            <p:strVal val="#ppt_x"/>
                                          </p:val>
                                        </p:tav>
                                      </p:tavLst>
                                    </p:anim>
                                    <p:anim calcmode="lin" valueType="num">
                                      <p:cBhvr additive="base">
                                        <p:cTn id="91"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92" fill="hold">
                      <p:stCondLst>
                        <p:cond delay="indefinite"/>
                      </p:stCondLst>
                      <p:childTnLst>
                        <p:par>
                          <p:cTn id="93" fill="hold">
                            <p:stCondLst>
                              <p:cond delay="0"/>
                            </p:stCondLst>
                            <p:childTnLst>
                              <p:par>
                                <p:cTn id="94" presetID="10" presetClass="entr" presetSubtype="0" fill="hold" nodeType="clickEffect">
                                  <p:stCondLst>
                                    <p:cond delay="0"/>
                                  </p:stCondLst>
                                  <p:childTnLst>
                                    <p:set>
                                      <p:cBhvr>
                                        <p:cTn id="95" dur="1" fill="hold">
                                          <p:stCondLst>
                                            <p:cond delay="0"/>
                                          </p:stCondLst>
                                        </p:cTn>
                                        <p:tgtEl>
                                          <p:spTgt spid="13"/>
                                        </p:tgtEl>
                                        <p:attrNameLst>
                                          <p:attrName>style.visibility</p:attrName>
                                        </p:attrNameLst>
                                      </p:cBhvr>
                                      <p:to>
                                        <p:strVal val="visible"/>
                                      </p:to>
                                    </p:set>
                                    <p:animEffect transition="in" filter="fade">
                                      <p:cBhvr>
                                        <p:cTn id="96" dur="500"/>
                                        <p:tgtEl>
                                          <p:spTgt spid="13"/>
                                        </p:tgtEl>
                                      </p:cBhvr>
                                    </p:animEffect>
                                  </p:childTnLst>
                                </p:cTn>
                              </p:par>
                              <p:par>
                                <p:cTn id="97" presetID="10" presetClass="entr" presetSubtype="0" fill="hold" nodeType="withEffect">
                                  <p:stCondLst>
                                    <p:cond delay="0"/>
                                  </p:stCondLst>
                                  <p:childTnLst>
                                    <p:set>
                                      <p:cBhvr>
                                        <p:cTn id="98" dur="1" fill="hold">
                                          <p:stCondLst>
                                            <p:cond delay="0"/>
                                          </p:stCondLst>
                                        </p:cTn>
                                        <p:tgtEl>
                                          <p:spTgt spid="18"/>
                                        </p:tgtEl>
                                        <p:attrNameLst>
                                          <p:attrName>style.visibility</p:attrName>
                                        </p:attrNameLst>
                                      </p:cBhvr>
                                      <p:to>
                                        <p:strVal val="visible"/>
                                      </p:to>
                                    </p:set>
                                    <p:animEffect transition="in" filter="fade">
                                      <p:cBhvr>
                                        <p:cTn id="99" dur="500"/>
                                        <p:tgtEl>
                                          <p:spTgt spid="18"/>
                                        </p:tgtEl>
                                      </p:cBhvr>
                                    </p:animEffect>
                                  </p:childTnLst>
                                </p:cTn>
                              </p:par>
                            </p:childTnLst>
                          </p:cTn>
                        </p:par>
                      </p:childTnLst>
                    </p:cTn>
                  </p:par>
                  <p:par>
                    <p:cTn id="100" fill="hold">
                      <p:stCondLst>
                        <p:cond delay="indefinite"/>
                      </p:stCondLst>
                      <p:childTnLst>
                        <p:par>
                          <p:cTn id="101" fill="hold">
                            <p:stCondLst>
                              <p:cond delay="0"/>
                            </p:stCondLst>
                            <p:childTnLst>
                              <p:par>
                                <p:cTn id="102" presetID="2" presetClass="entr" presetSubtype="4" fill="hold" grpId="0" nodeType="clickEffect">
                                  <p:stCondLst>
                                    <p:cond delay="0"/>
                                  </p:stCondLst>
                                  <p:childTnLst>
                                    <p:set>
                                      <p:cBhvr>
                                        <p:cTn id="103" dur="1" fill="hold">
                                          <p:stCondLst>
                                            <p:cond delay="0"/>
                                          </p:stCondLst>
                                        </p:cTn>
                                        <p:tgtEl>
                                          <p:spTgt spid="21"/>
                                        </p:tgtEl>
                                        <p:attrNameLst>
                                          <p:attrName>style.visibility</p:attrName>
                                        </p:attrNameLst>
                                      </p:cBhvr>
                                      <p:to>
                                        <p:strVal val="visible"/>
                                      </p:to>
                                    </p:set>
                                    <p:anim calcmode="lin" valueType="num">
                                      <p:cBhvr additive="base">
                                        <p:cTn id="104" dur="500" fill="hold"/>
                                        <p:tgtEl>
                                          <p:spTgt spid="21"/>
                                        </p:tgtEl>
                                        <p:attrNameLst>
                                          <p:attrName>ppt_x</p:attrName>
                                        </p:attrNameLst>
                                      </p:cBhvr>
                                      <p:tavLst>
                                        <p:tav tm="0">
                                          <p:val>
                                            <p:strVal val="#ppt_x"/>
                                          </p:val>
                                        </p:tav>
                                        <p:tav tm="100000">
                                          <p:val>
                                            <p:strVal val="#ppt_x"/>
                                          </p:val>
                                        </p:tav>
                                      </p:tavLst>
                                    </p:anim>
                                    <p:anim calcmode="lin" valueType="num">
                                      <p:cBhvr additive="base">
                                        <p:cTn id="105"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1" grpId="0"/>
      <p:bldP spid="14" grpId="0"/>
      <p:bldP spid="15" grpId="0"/>
      <p:bldP spid="20" grpId="0"/>
      <p:bldP spid="22" grpId="0"/>
      <p:bldP spid="25" grpId="0" animBg="1"/>
      <p:bldP spid="21" grpId="0"/>
      <p:bldP spid="24"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A44C337-3893-4B29-A265-B1329150B6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20" y="-1"/>
            <a:ext cx="1220724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grpSp>
        <p:nvGrpSpPr>
          <p:cNvPr id="11" name="Group 10">
            <a:extLst>
              <a:ext uri="{FF2B5EF4-FFF2-40B4-BE49-F238E27FC236}">
                <a16:creationId xmlns:a16="http://schemas.microsoft.com/office/drawing/2014/main" id="{81E0B358-1267-4844-8B3D-B7A279B4175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836169" y="228600"/>
            <a:ext cx="2851523" cy="6638625"/>
            <a:chOff x="2487613" y="285750"/>
            <a:chExt cx="2428875" cy="5654676"/>
          </a:xfrm>
        </p:grpSpPr>
        <p:sp>
          <p:nvSpPr>
            <p:cNvPr id="12" name="Freeform 11">
              <a:extLst>
                <a:ext uri="{FF2B5EF4-FFF2-40B4-BE49-F238E27FC236}">
                  <a16:creationId xmlns:a16="http://schemas.microsoft.com/office/drawing/2014/main" id="{B24AA06A-F1A5-4BB3-9486-9AE7A53B3F2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13" name="Freeform 12">
              <a:extLst>
                <a:ext uri="{FF2B5EF4-FFF2-40B4-BE49-F238E27FC236}">
                  <a16:creationId xmlns:a16="http://schemas.microsoft.com/office/drawing/2014/main" id="{BDF97590-C600-44CB-9303-4A3679F516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14" name="Freeform 13">
              <a:extLst>
                <a:ext uri="{FF2B5EF4-FFF2-40B4-BE49-F238E27FC236}">
                  <a16:creationId xmlns:a16="http://schemas.microsoft.com/office/drawing/2014/main" id="{A9BBE156-3FFA-4DC4-8468-35BD28DDC60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15" name="Freeform 14">
              <a:extLst>
                <a:ext uri="{FF2B5EF4-FFF2-40B4-BE49-F238E27FC236}">
                  <a16:creationId xmlns:a16="http://schemas.microsoft.com/office/drawing/2014/main" id="{F7960DE5-3810-4B1E-B1E2-3BAFEA91EDD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16" name="Freeform 15">
              <a:extLst>
                <a:ext uri="{FF2B5EF4-FFF2-40B4-BE49-F238E27FC236}">
                  <a16:creationId xmlns:a16="http://schemas.microsoft.com/office/drawing/2014/main" id="{359E957C-CE11-446F-8AA7-B3E98390B8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17" name="Freeform 16">
              <a:extLst>
                <a:ext uri="{FF2B5EF4-FFF2-40B4-BE49-F238E27FC236}">
                  <a16:creationId xmlns:a16="http://schemas.microsoft.com/office/drawing/2014/main" id="{A3E9FE34-CA9E-4443-BEBF-D1B9A1C6C24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18" name="Freeform 17">
              <a:extLst>
                <a:ext uri="{FF2B5EF4-FFF2-40B4-BE49-F238E27FC236}">
                  <a16:creationId xmlns:a16="http://schemas.microsoft.com/office/drawing/2014/main" id="{4F39D814-8A48-4509-BDEB-826F106591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19" name="Freeform 18">
              <a:extLst>
                <a:ext uri="{FF2B5EF4-FFF2-40B4-BE49-F238E27FC236}">
                  <a16:creationId xmlns:a16="http://schemas.microsoft.com/office/drawing/2014/main" id="{8C6D08C0-8C49-4B87-9CF4-A1F08714FAC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20" name="Freeform 19">
              <a:extLst>
                <a:ext uri="{FF2B5EF4-FFF2-40B4-BE49-F238E27FC236}">
                  <a16:creationId xmlns:a16="http://schemas.microsoft.com/office/drawing/2014/main" id="{308C612B-4C0D-4863-B9CD-F86ABAA1B2B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21" name="Freeform 20">
              <a:extLst>
                <a:ext uri="{FF2B5EF4-FFF2-40B4-BE49-F238E27FC236}">
                  <a16:creationId xmlns:a16="http://schemas.microsoft.com/office/drawing/2014/main" id="{600B1EC8-1B55-4390-A183-C33B5E2273B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22" name="Freeform 21">
              <a:extLst>
                <a:ext uri="{FF2B5EF4-FFF2-40B4-BE49-F238E27FC236}">
                  <a16:creationId xmlns:a16="http://schemas.microsoft.com/office/drawing/2014/main" id="{1790A225-91E1-4BE5-A801-5F1E32721C5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23" name="Freeform 22">
              <a:extLst>
                <a:ext uri="{FF2B5EF4-FFF2-40B4-BE49-F238E27FC236}">
                  <a16:creationId xmlns:a16="http://schemas.microsoft.com/office/drawing/2014/main" id="{DFFC46A2-6BBF-47FD-BC17-5EE1DF7CB90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25" name="Group 24">
            <a:extLst>
              <a:ext uri="{FF2B5EF4-FFF2-40B4-BE49-F238E27FC236}">
                <a16:creationId xmlns:a16="http://schemas.microsoft.com/office/drawing/2014/main" id="{AF44CA9C-80E8-44E1-A79C-D6EBFC73BCA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677117" y="-786"/>
            <a:ext cx="2356675" cy="6854040"/>
            <a:chOff x="6627813" y="194833"/>
            <a:chExt cx="1952625" cy="5678918"/>
          </a:xfrm>
        </p:grpSpPr>
        <p:sp>
          <p:nvSpPr>
            <p:cNvPr id="26" name="Freeform 27">
              <a:extLst>
                <a:ext uri="{FF2B5EF4-FFF2-40B4-BE49-F238E27FC236}">
                  <a16:creationId xmlns:a16="http://schemas.microsoft.com/office/drawing/2014/main" id="{8CB9417F-98D9-4998-B00B-A5932E4C7D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27" name="Freeform 28">
              <a:extLst>
                <a:ext uri="{FF2B5EF4-FFF2-40B4-BE49-F238E27FC236}">
                  <a16:creationId xmlns:a16="http://schemas.microsoft.com/office/drawing/2014/main" id="{FA79AA3D-583E-4A1E-AF7E-CBD980F596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28" name="Freeform 29">
              <a:extLst>
                <a:ext uri="{FF2B5EF4-FFF2-40B4-BE49-F238E27FC236}">
                  <a16:creationId xmlns:a16="http://schemas.microsoft.com/office/drawing/2014/main" id="{D80C9F17-A6B2-4A12-BC77-F84264A669F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29" name="Freeform 30">
              <a:extLst>
                <a:ext uri="{FF2B5EF4-FFF2-40B4-BE49-F238E27FC236}">
                  <a16:creationId xmlns:a16="http://schemas.microsoft.com/office/drawing/2014/main" id="{949C9A53-ED97-44CE-BDD5-ED24892116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30" name="Freeform 31">
              <a:extLst>
                <a:ext uri="{FF2B5EF4-FFF2-40B4-BE49-F238E27FC236}">
                  <a16:creationId xmlns:a16="http://schemas.microsoft.com/office/drawing/2014/main" id="{0F9FDAE7-225B-4072-8907-6EAA061744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31" name="Freeform 32">
              <a:extLst>
                <a:ext uri="{FF2B5EF4-FFF2-40B4-BE49-F238E27FC236}">
                  <a16:creationId xmlns:a16="http://schemas.microsoft.com/office/drawing/2014/main" id="{9D49818B-8EA3-4B41-9783-EFE0C618C3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32" name="Freeform 33">
              <a:extLst>
                <a:ext uri="{FF2B5EF4-FFF2-40B4-BE49-F238E27FC236}">
                  <a16:creationId xmlns:a16="http://schemas.microsoft.com/office/drawing/2014/main" id="{01903E65-D822-4457-B0A5-2F41682241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33" name="Freeform 34">
              <a:extLst>
                <a:ext uri="{FF2B5EF4-FFF2-40B4-BE49-F238E27FC236}">
                  <a16:creationId xmlns:a16="http://schemas.microsoft.com/office/drawing/2014/main" id="{A5CF9DAB-75BF-43D9-B1E7-817D1FAA000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34" name="Freeform 35">
              <a:extLst>
                <a:ext uri="{FF2B5EF4-FFF2-40B4-BE49-F238E27FC236}">
                  <a16:creationId xmlns:a16="http://schemas.microsoft.com/office/drawing/2014/main" id="{BB22916D-4BCF-4A4C-8714-A2564D34C36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35" name="Freeform 36">
              <a:extLst>
                <a:ext uri="{FF2B5EF4-FFF2-40B4-BE49-F238E27FC236}">
                  <a16:creationId xmlns:a16="http://schemas.microsoft.com/office/drawing/2014/main" id="{4CD9F734-569E-44E7-BD53-6214E0F18C8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36" name="Freeform 37">
              <a:extLst>
                <a:ext uri="{FF2B5EF4-FFF2-40B4-BE49-F238E27FC236}">
                  <a16:creationId xmlns:a16="http://schemas.microsoft.com/office/drawing/2014/main" id="{7A5DAACB-2F42-40C8-BF6A-75B79299F9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37" name="Freeform 38">
              <a:extLst>
                <a:ext uri="{FF2B5EF4-FFF2-40B4-BE49-F238E27FC236}">
                  <a16:creationId xmlns:a16="http://schemas.microsoft.com/office/drawing/2014/main" id="{AD78E0F9-8568-4672-A22F-4ED5B1A96F5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2" name="Title 1">
            <a:extLst>
              <a:ext uri="{FF2B5EF4-FFF2-40B4-BE49-F238E27FC236}">
                <a16:creationId xmlns:a16="http://schemas.microsoft.com/office/drawing/2014/main" id="{47A528BF-682C-4559-9F02-BFD59369F519}"/>
              </a:ext>
            </a:extLst>
          </p:cNvPr>
          <p:cNvSpPr>
            <a:spLocks noGrp="1"/>
          </p:cNvSpPr>
          <p:nvPr>
            <p:ph type="title"/>
          </p:nvPr>
        </p:nvSpPr>
        <p:spPr>
          <a:xfrm>
            <a:off x="6483096" y="624110"/>
            <a:ext cx="5021516" cy="1280890"/>
          </a:xfrm>
        </p:spPr>
        <p:txBody>
          <a:bodyPr>
            <a:normAutofit/>
          </a:bodyPr>
          <a:lstStyle/>
          <a:p>
            <a:r>
              <a:rPr lang="en-US" dirty="0" err="1"/>
              <a:t>Bast</a:t>
            </a:r>
            <a:r>
              <a:rPr lang="en-US" dirty="0"/>
              <a:t> (Goddess of Cats)</a:t>
            </a:r>
          </a:p>
        </p:txBody>
      </p:sp>
      <p:sp>
        <p:nvSpPr>
          <p:cNvPr id="39" name="Rectangle 38">
            <a:extLst>
              <a:ext uri="{FF2B5EF4-FFF2-40B4-BE49-F238E27FC236}">
                <a16:creationId xmlns:a16="http://schemas.microsoft.com/office/drawing/2014/main" id="{AA5CD610-ED7C-4CED-A9A1-174432C88A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45704"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41" name="Freeform 11">
            <a:extLst>
              <a:ext uri="{FF2B5EF4-FFF2-40B4-BE49-F238E27FC236}">
                <a16:creationId xmlns:a16="http://schemas.microsoft.com/office/drawing/2014/main" id="{0C4379BF-8C7A-480A-BC36-DA55D92A93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4645704"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pic>
        <p:nvPicPr>
          <p:cNvPr id="4" name="Picture 3" descr="bast">
            <a:extLst>
              <a:ext uri="{FF2B5EF4-FFF2-40B4-BE49-F238E27FC236}">
                <a16:creationId xmlns:a16="http://schemas.microsoft.com/office/drawing/2014/main" id="{FA67DE5C-BA0B-43B3-86BC-084D1B089EB1}"/>
              </a:ext>
            </a:extLst>
          </p:cNvPr>
          <p:cNvPicPr/>
          <p:nvPr/>
        </p:nvPicPr>
        <p:blipFill rotWithShape="1">
          <a:blip r:embed="rId2">
            <a:extLst>
              <a:ext uri="{28A0092B-C50C-407E-A947-70E740481C1C}">
                <a14:useLocalDpi xmlns:a14="http://schemas.microsoft.com/office/drawing/2010/main" val="0"/>
              </a:ext>
            </a:extLst>
          </a:blip>
          <a:srcRect r="-2" b="8604"/>
          <a:stretch/>
        </p:blipFill>
        <p:spPr bwMode="auto">
          <a:xfrm>
            <a:off x="-1555" y="1731"/>
            <a:ext cx="4671091" cy="6858000"/>
          </a:xfrm>
          <a:prstGeom prst="rect">
            <a:avLst/>
          </a:prstGeom>
          <a:noFill/>
        </p:spPr>
      </p:pic>
      <p:sp>
        <p:nvSpPr>
          <p:cNvPr id="3" name="Content Placeholder 2">
            <a:extLst>
              <a:ext uri="{FF2B5EF4-FFF2-40B4-BE49-F238E27FC236}">
                <a16:creationId xmlns:a16="http://schemas.microsoft.com/office/drawing/2014/main" id="{F1E313B4-E515-4E06-8C2F-BC3F5812C340}"/>
              </a:ext>
            </a:extLst>
          </p:cNvPr>
          <p:cNvSpPr>
            <a:spLocks noGrp="1"/>
          </p:cNvSpPr>
          <p:nvPr>
            <p:ph idx="1"/>
          </p:nvPr>
        </p:nvSpPr>
        <p:spPr>
          <a:xfrm>
            <a:off x="6438191" y="2133600"/>
            <a:ext cx="5066419" cy="3777622"/>
          </a:xfrm>
        </p:spPr>
        <p:txBody>
          <a:bodyPr>
            <a:noAutofit/>
          </a:bodyPr>
          <a:lstStyle/>
          <a:p>
            <a:r>
              <a:rPr lang="en-US" sz="2800" dirty="0"/>
              <a:t>A very popular goddess.</a:t>
            </a:r>
          </a:p>
          <a:p>
            <a:r>
              <a:rPr lang="en-US" sz="2800" dirty="0" err="1"/>
              <a:t>Bast</a:t>
            </a:r>
            <a:r>
              <a:rPr lang="en-US" sz="2800" dirty="0"/>
              <a:t> was a protective goddess, and people would wear amulets with her likeness for good luck, especially during the bad luck Demon Days at the end of each year.</a:t>
            </a:r>
          </a:p>
          <a:p>
            <a:r>
              <a:rPr lang="en-US" sz="2800" dirty="0"/>
              <a:t>She was also Ra’s faithful cat.</a:t>
            </a:r>
          </a:p>
        </p:txBody>
      </p:sp>
    </p:spTree>
    <p:extLst>
      <p:ext uri="{BB962C8B-B14F-4D97-AF65-F5344CB8AC3E}">
        <p14:creationId xmlns:p14="http://schemas.microsoft.com/office/powerpoint/2010/main" val="35677207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F7E42047-F7E7-4687-BBE0-D4BDC8E77B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20" y="-1"/>
            <a:ext cx="1220724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grpSp>
        <p:nvGrpSpPr>
          <p:cNvPr id="11" name="Group 10">
            <a:extLst>
              <a:ext uri="{FF2B5EF4-FFF2-40B4-BE49-F238E27FC236}">
                <a16:creationId xmlns:a16="http://schemas.microsoft.com/office/drawing/2014/main" id="{8D6F839A-C8D9-4FBC-8EFD-9E56D12F4CD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906785" y="228600"/>
            <a:ext cx="2851523" cy="6638625"/>
            <a:chOff x="2487613" y="285750"/>
            <a:chExt cx="2428875" cy="5654676"/>
          </a:xfrm>
        </p:grpSpPr>
        <p:sp>
          <p:nvSpPr>
            <p:cNvPr id="12" name="Freeform 11">
              <a:extLst>
                <a:ext uri="{FF2B5EF4-FFF2-40B4-BE49-F238E27FC236}">
                  <a16:creationId xmlns:a16="http://schemas.microsoft.com/office/drawing/2014/main" id="{D1F0D09B-BA85-41B1-A8DE-73728B72E5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13" name="Freeform 12">
              <a:extLst>
                <a:ext uri="{FF2B5EF4-FFF2-40B4-BE49-F238E27FC236}">
                  <a16:creationId xmlns:a16="http://schemas.microsoft.com/office/drawing/2014/main" id="{FB2D0F0C-3A27-4FC3-A6A3-D2095D9B24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14" name="Freeform 13">
              <a:extLst>
                <a:ext uri="{FF2B5EF4-FFF2-40B4-BE49-F238E27FC236}">
                  <a16:creationId xmlns:a16="http://schemas.microsoft.com/office/drawing/2014/main" id="{FA1C69EF-E6E6-4BDD-B62F-637FC9F3C33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15" name="Freeform 14">
              <a:extLst>
                <a:ext uri="{FF2B5EF4-FFF2-40B4-BE49-F238E27FC236}">
                  <a16:creationId xmlns:a16="http://schemas.microsoft.com/office/drawing/2014/main" id="{75B4F36E-07F6-4E6F-A9D9-A7F6D9585A6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16" name="Freeform 15">
              <a:extLst>
                <a:ext uri="{FF2B5EF4-FFF2-40B4-BE49-F238E27FC236}">
                  <a16:creationId xmlns:a16="http://schemas.microsoft.com/office/drawing/2014/main" id="{7D9136C7-12F1-4F21-A438-ED7668DDFA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17" name="Freeform 16">
              <a:extLst>
                <a:ext uri="{FF2B5EF4-FFF2-40B4-BE49-F238E27FC236}">
                  <a16:creationId xmlns:a16="http://schemas.microsoft.com/office/drawing/2014/main" id="{C718EF12-B769-45D9-9B6E-7AEAA3108A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18" name="Freeform 17">
              <a:extLst>
                <a:ext uri="{FF2B5EF4-FFF2-40B4-BE49-F238E27FC236}">
                  <a16:creationId xmlns:a16="http://schemas.microsoft.com/office/drawing/2014/main" id="{534EAD53-3968-459E-B27C-09126A0FE31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19" name="Freeform 18">
              <a:extLst>
                <a:ext uri="{FF2B5EF4-FFF2-40B4-BE49-F238E27FC236}">
                  <a16:creationId xmlns:a16="http://schemas.microsoft.com/office/drawing/2014/main" id="{67658BFE-59E2-4A2D-9E8A-18F81C350BB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20" name="Freeform 19">
              <a:extLst>
                <a:ext uri="{FF2B5EF4-FFF2-40B4-BE49-F238E27FC236}">
                  <a16:creationId xmlns:a16="http://schemas.microsoft.com/office/drawing/2014/main" id="{3FEC8A9E-385D-4407-9671-E3023802296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21" name="Freeform 20">
              <a:extLst>
                <a:ext uri="{FF2B5EF4-FFF2-40B4-BE49-F238E27FC236}">
                  <a16:creationId xmlns:a16="http://schemas.microsoft.com/office/drawing/2014/main" id="{EFC82234-632C-4B76-A8FF-2C9C0DCA68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22" name="Freeform 21">
              <a:extLst>
                <a:ext uri="{FF2B5EF4-FFF2-40B4-BE49-F238E27FC236}">
                  <a16:creationId xmlns:a16="http://schemas.microsoft.com/office/drawing/2014/main" id="{662A4DB3-C195-4230-953D-307E4100FE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23" name="Freeform 22">
              <a:extLst>
                <a:ext uri="{FF2B5EF4-FFF2-40B4-BE49-F238E27FC236}">
                  <a16:creationId xmlns:a16="http://schemas.microsoft.com/office/drawing/2014/main" id="{94D310CF-9541-4CD7-855B-E2E1EF34376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25" name="Group 24">
            <a:extLst>
              <a:ext uri="{FF2B5EF4-FFF2-40B4-BE49-F238E27FC236}">
                <a16:creationId xmlns:a16="http://schemas.microsoft.com/office/drawing/2014/main" id="{70EDA856-A216-4EEC-9AB6-A59FFC70361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47733" y="-786"/>
            <a:ext cx="2356675" cy="6854040"/>
            <a:chOff x="6627813" y="194833"/>
            <a:chExt cx="1952625" cy="5678918"/>
          </a:xfrm>
        </p:grpSpPr>
        <p:sp>
          <p:nvSpPr>
            <p:cNvPr id="26" name="Freeform 27">
              <a:extLst>
                <a:ext uri="{FF2B5EF4-FFF2-40B4-BE49-F238E27FC236}">
                  <a16:creationId xmlns:a16="http://schemas.microsoft.com/office/drawing/2014/main" id="{36F815B8-AFA8-45E9-A3D1-977F2D1921F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27" name="Freeform 28">
              <a:extLst>
                <a:ext uri="{FF2B5EF4-FFF2-40B4-BE49-F238E27FC236}">
                  <a16:creationId xmlns:a16="http://schemas.microsoft.com/office/drawing/2014/main" id="{5D8FF653-8B3F-4B96-904D-1A4482EAEE4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28" name="Freeform 29">
              <a:extLst>
                <a:ext uri="{FF2B5EF4-FFF2-40B4-BE49-F238E27FC236}">
                  <a16:creationId xmlns:a16="http://schemas.microsoft.com/office/drawing/2014/main" id="{4DD2E775-AB45-4AF1-B5B7-54948CFB987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29" name="Freeform 30">
              <a:extLst>
                <a:ext uri="{FF2B5EF4-FFF2-40B4-BE49-F238E27FC236}">
                  <a16:creationId xmlns:a16="http://schemas.microsoft.com/office/drawing/2014/main" id="{7BDE7E7B-E3AA-4A24-8F9D-CE77C96CA24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30" name="Freeform 31">
              <a:extLst>
                <a:ext uri="{FF2B5EF4-FFF2-40B4-BE49-F238E27FC236}">
                  <a16:creationId xmlns:a16="http://schemas.microsoft.com/office/drawing/2014/main" id="{D129CAA9-35E5-48CE-88AE-9806695CB8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31" name="Freeform 32">
              <a:extLst>
                <a:ext uri="{FF2B5EF4-FFF2-40B4-BE49-F238E27FC236}">
                  <a16:creationId xmlns:a16="http://schemas.microsoft.com/office/drawing/2014/main" id="{A73989FF-4EFF-4181-81A4-72EF2E67DB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32" name="Freeform 33">
              <a:extLst>
                <a:ext uri="{FF2B5EF4-FFF2-40B4-BE49-F238E27FC236}">
                  <a16:creationId xmlns:a16="http://schemas.microsoft.com/office/drawing/2014/main" id="{8C2C17BD-8FA0-4F42-B2CD-5E5A9F54298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33" name="Freeform 34">
              <a:extLst>
                <a:ext uri="{FF2B5EF4-FFF2-40B4-BE49-F238E27FC236}">
                  <a16:creationId xmlns:a16="http://schemas.microsoft.com/office/drawing/2014/main" id="{EEE99CF3-AD71-46FB-8E7D-67825F7816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34" name="Freeform 35">
              <a:extLst>
                <a:ext uri="{FF2B5EF4-FFF2-40B4-BE49-F238E27FC236}">
                  <a16:creationId xmlns:a16="http://schemas.microsoft.com/office/drawing/2014/main" id="{D0F9D5ED-7591-4E88-9FDA-4C1DC47E9D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35" name="Freeform 36">
              <a:extLst>
                <a:ext uri="{FF2B5EF4-FFF2-40B4-BE49-F238E27FC236}">
                  <a16:creationId xmlns:a16="http://schemas.microsoft.com/office/drawing/2014/main" id="{88FA7C13-D80D-4514-B9DB-87AE076ACED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36" name="Freeform 37">
              <a:extLst>
                <a:ext uri="{FF2B5EF4-FFF2-40B4-BE49-F238E27FC236}">
                  <a16:creationId xmlns:a16="http://schemas.microsoft.com/office/drawing/2014/main" id="{202C78DF-D842-450B-A87D-E035719E4E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37" name="Freeform 38">
              <a:extLst>
                <a:ext uri="{FF2B5EF4-FFF2-40B4-BE49-F238E27FC236}">
                  <a16:creationId xmlns:a16="http://schemas.microsoft.com/office/drawing/2014/main" id="{A4789F83-2423-47F8-8958-48E477BAE0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2" name="Title 1">
            <a:extLst>
              <a:ext uri="{FF2B5EF4-FFF2-40B4-BE49-F238E27FC236}">
                <a16:creationId xmlns:a16="http://schemas.microsoft.com/office/drawing/2014/main" id="{000E4592-15D3-4AD8-A5F8-2BDFFB58FF79}"/>
              </a:ext>
            </a:extLst>
          </p:cNvPr>
          <p:cNvSpPr>
            <a:spLocks noGrp="1"/>
          </p:cNvSpPr>
          <p:nvPr>
            <p:ph type="title"/>
          </p:nvPr>
        </p:nvSpPr>
        <p:spPr>
          <a:xfrm>
            <a:off x="4659520" y="624110"/>
            <a:ext cx="6845092" cy="1280890"/>
          </a:xfrm>
        </p:spPr>
        <p:txBody>
          <a:bodyPr>
            <a:normAutofit/>
          </a:bodyPr>
          <a:lstStyle/>
          <a:p>
            <a:r>
              <a:rPr lang="en-US" dirty="0" err="1"/>
              <a:t>Serqet</a:t>
            </a:r>
            <a:r>
              <a:rPr lang="en-US" dirty="0"/>
              <a:t> (Goddess of Scorpions)</a:t>
            </a:r>
          </a:p>
        </p:txBody>
      </p:sp>
      <p:sp>
        <p:nvSpPr>
          <p:cNvPr id="39" name="Rectangle 38">
            <a:extLst>
              <a:ext uri="{FF2B5EF4-FFF2-40B4-BE49-F238E27FC236}">
                <a16:creationId xmlns:a16="http://schemas.microsoft.com/office/drawing/2014/main" id="{2C509E7A-337A-4664-BEC2-03F9BCA0A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71632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41" name="Freeform 11">
            <a:extLst>
              <a:ext uri="{FF2B5EF4-FFF2-40B4-BE49-F238E27FC236}">
                <a16:creationId xmlns:a16="http://schemas.microsoft.com/office/drawing/2014/main" id="{D9AB99AB-E300-4B19-97C3-9A12EA3C7B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2716320"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pic>
        <p:nvPicPr>
          <p:cNvPr id="4" name="Picture 3" descr="serqet">
            <a:extLst>
              <a:ext uri="{FF2B5EF4-FFF2-40B4-BE49-F238E27FC236}">
                <a16:creationId xmlns:a16="http://schemas.microsoft.com/office/drawing/2014/main" id="{7882B8CF-4C75-44F4-AA98-4CFCFF306398}"/>
              </a:ext>
            </a:extLst>
          </p:cNvPr>
          <p:cNvPicPr/>
          <p:nvPr/>
        </p:nvPicPr>
        <p:blipFill rotWithShape="1">
          <a:blip r:embed="rId2">
            <a:extLst>
              <a:ext uri="{28A0092B-C50C-407E-A947-70E740481C1C}">
                <a14:useLocalDpi xmlns:a14="http://schemas.microsoft.com/office/drawing/2010/main" val="0"/>
              </a:ext>
            </a:extLst>
          </a:blip>
          <a:srcRect l="16033"/>
          <a:stretch/>
        </p:blipFill>
        <p:spPr bwMode="auto">
          <a:xfrm>
            <a:off x="20" y="1730"/>
            <a:ext cx="2720524" cy="6858000"/>
          </a:xfrm>
          <a:prstGeom prst="rect">
            <a:avLst/>
          </a:prstGeom>
          <a:noFill/>
        </p:spPr>
      </p:pic>
      <p:sp>
        <p:nvSpPr>
          <p:cNvPr id="3" name="Content Placeholder 2">
            <a:extLst>
              <a:ext uri="{FF2B5EF4-FFF2-40B4-BE49-F238E27FC236}">
                <a16:creationId xmlns:a16="http://schemas.microsoft.com/office/drawing/2014/main" id="{C438A2CD-B70E-4EC4-BB07-224C7FB851C8}"/>
              </a:ext>
            </a:extLst>
          </p:cNvPr>
          <p:cNvSpPr>
            <a:spLocks noGrp="1"/>
          </p:cNvSpPr>
          <p:nvPr>
            <p:ph idx="1"/>
          </p:nvPr>
        </p:nvSpPr>
        <p:spPr>
          <a:xfrm>
            <a:off x="4656667" y="2133600"/>
            <a:ext cx="6847944" cy="3777622"/>
          </a:xfrm>
        </p:spPr>
        <p:txBody>
          <a:bodyPr>
            <a:noAutofit/>
          </a:bodyPr>
          <a:lstStyle/>
          <a:p>
            <a:r>
              <a:rPr lang="en-US" sz="3200" dirty="0"/>
              <a:t>She was both good and bad.</a:t>
            </a:r>
          </a:p>
          <a:p>
            <a:r>
              <a:rPr lang="en-US" sz="3200" dirty="0"/>
              <a:t>She could send scorpions after her enemies, and a single scorpion bite could kill you.</a:t>
            </a:r>
          </a:p>
          <a:p>
            <a:r>
              <a:rPr lang="en-US" sz="3200" dirty="0"/>
              <a:t>You could pray to </a:t>
            </a:r>
            <a:r>
              <a:rPr lang="en-US" sz="3200" dirty="0" err="1"/>
              <a:t>Serqet</a:t>
            </a:r>
            <a:r>
              <a:rPr lang="en-US" sz="3200" dirty="0"/>
              <a:t> for protection from poison, and sometimes she was seen as a guardian of children.</a:t>
            </a:r>
          </a:p>
        </p:txBody>
      </p:sp>
    </p:spTree>
    <p:extLst>
      <p:ext uri="{BB962C8B-B14F-4D97-AF65-F5344CB8AC3E}">
        <p14:creationId xmlns:p14="http://schemas.microsoft.com/office/powerpoint/2010/main" val="20505248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2EC7880-C5D9-40A8-A6B0-3198AD07AD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86"/>
            <a:ext cx="12192000" cy="685403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CF0C5EA-4891-4D42-BB16-DBBDED19CD14}"/>
              </a:ext>
            </a:extLst>
          </p:cNvPr>
          <p:cNvSpPr>
            <a:spLocks noGrp="1"/>
          </p:cNvSpPr>
          <p:nvPr>
            <p:ph type="title"/>
          </p:nvPr>
        </p:nvSpPr>
        <p:spPr>
          <a:xfrm>
            <a:off x="649224" y="645106"/>
            <a:ext cx="3650279" cy="1259894"/>
          </a:xfrm>
        </p:spPr>
        <p:txBody>
          <a:bodyPr>
            <a:normAutofit fontScale="90000"/>
          </a:bodyPr>
          <a:lstStyle/>
          <a:p>
            <a:r>
              <a:rPr lang="en-US" dirty="0" err="1"/>
              <a:t>Nekhbet</a:t>
            </a:r>
            <a:r>
              <a:rPr lang="en-US" dirty="0"/>
              <a:t> </a:t>
            </a:r>
            <a:r>
              <a:rPr lang="en-US" sz="2700" dirty="0"/>
              <a:t>(Goddess of Vultures)</a:t>
            </a:r>
          </a:p>
        </p:txBody>
      </p:sp>
      <p:sp>
        <p:nvSpPr>
          <p:cNvPr id="11" name="Rectangle 10">
            <a:extLst>
              <a:ext uri="{FF2B5EF4-FFF2-40B4-BE49-F238E27FC236}">
                <a16:creationId xmlns:a16="http://schemas.microsoft.com/office/drawing/2014/main" id="{94543A62-A2AB-454A-878E-D3D9190D5F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B4A4DAFA-8A61-49FF-AB0D-93133A7A39BC}"/>
              </a:ext>
            </a:extLst>
          </p:cNvPr>
          <p:cNvSpPr>
            <a:spLocks noGrp="1"/>
          </p:cNvSpPr>
          <p:nvPr>
            <p:ph idx="1"/>
          </p:nvPr>
        </p:nvSpPr>
        <p:spPr>
          <a:xfrm>
            <a:off x="649225" y="2133600"/>
            <a:ext cx="3650278" cy="3759253"/>
          </a:xfrm>
        </p:spPr>
        <p:txBody>
          <a:bodyPr>
            <a:normAutofit/>
          </a:bodyPr>
          <a:lstStyle/>
          <a:p>
            <a:r>
              <a:rPr lang="en-US" dirty="0"/>
              <a:t>One of the oldest goddesses of Egypt, </a:t>
            </a:r>
            <a:r>
              <a:rPr lang="en-US" dirty="0" err="1"/>
              <a:t>Nekhbet</a:t>
            </a:r>
            <a:r>
              <a:rPr lang="en-US" dirty="0"/>
              <a:t> was a patron of the pharaoh, and is often pictured with her wings spread over the king. </a:t>
            </a:r>
          </a:p>
          <a:p>
            <a:r>
              <a:rPr lang="en-US" dirty="0"/>
              <a:t>Like all vultures, she preyed on the dead and dying. If you see </a:t>
            </a:r>
            <a:r>
              <a:rPr lang="en-US" dirty="0" err="1"/>
              <a:t>Nekhbet</a:t>
            </a:r>
            <a:r>
              <a:rPr lang="en-US" dirty="0"/>
              <a:t> hovering over you, start dancing! Let her know you’re still alive!</a:t>
            </a:r>
          </a:p>
        </p:txBody>
      </p:sp>
      <p:pic>
        <p:nvPicPr>
          <p:cNvPr id="4" name="Picture 3" descr="nekhbet">
            <a:extLst>
              <a:ext uri="{FF2B5EF4-FFF2-40B4-BE49-F238E27FC236}">
                <a16:creationId xmlns:a16="http://schemas.microsoft.com/office/drawing/2014/main" id="{CBA24A96-EDC5-4968-9B65-D39C7DF825F3}"/>
              </a:ext>
            </a:extLst>
          </p:cNvPr>
          <p:cNvPicPr/>
          <p:nvPr/>
        </p:nvPicPr>
        <p:blipFill rotWithShape="1">
          <a:blip r:embed="rId2">
            <a:extLst>
              <a:ext uri="{28A0092B-C50C-407E-A947-70E740481C1C}">
                <a14:useLocalDpi xmlns:a14="http://schemas.microsoft.com/office/drawing/2010/main" val="0"/>
              </a:ext>
            </a:extLst>
          </a:blip>
          <a:srcRect l="300" r="12000" b="1"/>
          <a:stretch/>
        </p:blipFill>
        <p:spPr bwMode="auto">
          <a:xfrm>
            <a:off x="4619543" y="640080"/>
            <a:ext cx="6953577" cy="5252773"/>
          </a:xfrm>
          <a:prstGeom prst="rect">
            <a:avLst/>
          </a:prstGeom>
          <a:noFill/>
        </p:spPr>
      </p:pic>
      <p:sp>
        <p:nvSpPr>
          <p:cNvPr id="13" name="Freeform 11">
            <a:extLst>
              <a:ext uri="{FF2B5EF4-FFF2-40B4-BE49-F238E27FC236}">
                <a16:creationId xmlns:a16="http://schemas.microsoft.com/office/drawing/2014/main" id="{50553464-41F1-4160-9D02-7C5EC7013B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061223"/>
            <a:ext cx="1038036" cy="506277"/>
          </a:xfrm>
          <a:custGeom>
            <a:avLst/>
            <a:gdLst>
              <a:gd name="connsiteX0" fmla="*/ 0 w 1038036"/>
              <a:gd name="connsiteY0" fmla="*/ 0 h 506277"/>
              <a:gd name="connsiteX1" fmla="*/ 182880 w 1038036"/>
              <a:gd name="connsiteY1" fmla="*/ 0 h 506277"/>
              <a:gd name="connsiteX2" fmla="*/ 291705 w 1038036"/>
              <a:gd name="connsiteY2" fmla="*/ 0 h 506277"/>
              <a:gd name="connsiteX3" fmla="*/ 291705 w 1038036"/>
              <a:gd name="connsiteY3" fmla="*/ 151 h 506277"/>
              <a:gd name="connsiteX4" fmla="*/ 692049 w 1038036"/>
              <a:gd name="connsiteY4" fmla="*/ 705 h 506277"/>
              <a:gd name="connsiteX5" fmla="*/ 782744 w 1038036"/>
              <a:gd name="connsiteY5" fmla="*/ 705 h 506277"/>
              <a:gd name="connsiteX6" fmla="*/ 797001 w 1038036"/>
              <a:gd name="connsiteY6" fmla="*/ 5473 h 506277"/>
              <a:gd name="connsiteX7" fmla="*/ 801982 w 1038036"/>
              <a:gd name="connsiteY7" fmla="*/ 10242 h 506277"/>
              <a:gd name="connsiteX8" fmla="*/ 1030951 w 1038036"/>
              <a:gd name="connsiteY8" fmla="*/ 239185 h 506277"/>
              <a:gd name="connsiteX9" fmla="*/ 1030951 w 1038036"/>
              <a:gd name="connsiteY9" fmla="*/ 267797 h 506277"/>
              <a:gd name="connsiteX10" fmla="*/ 801982 w 1038036"/>
              <a:gd name="connsiteY10" fmla="*/ 496740 h 506277"/>
              <a:gd name="connsiteX11" fmla="*/ 797001 w 1038036"/>
              <a:gd name="connsiteY11" fmla="*/ 501508 h 506277"/>
              <a:gd name="connsiteX12" fmla="*/ 782744 w 1038036"/>
              <a:gd name="connsiteY12" fmla="*/ 506277 h 506277"/>
              <a:gd name="connsiteX13" fmla="*/ 692049 w 1038036"/>
              <a:gd name="connsiteY13" fmla="*/ 506277 h 506277"/>
              <a:gd name="connsiteX14" fmla="*/ 291705 w 1038036"/>
              <a:gd name="connsiteY14" fmla="*/ 505140 h 506277"/>
              <a:gd name="connsiteX15" fmla="*/ 291705 w 1038036"/>
              <a:gd name="connsiteY15" fmla="*/ 506277 h 506277"/>
              <a:gd name="connsiteX16" fmla="*/ 0 w 1038036"/>
              <a:gd name="connsiteY16" fmla="*/ 506277 h 5062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038036" h="506277">
                <a:moveTo>
                  <a:pt x="0" y="0"/>
                </a:moveTo>
                <a:lnTo>
                  <a:pt x="182880" y="0"/>
                </a:lnTo>
                <a:lnTo>
                  <a:pt x="291705" y="0"/>
                </a:lnTo>
                <a:lnTo>
                  <a:pt x="291705" y="151"/>
                </a:lnTo>
                <a:lnTo>
                  <a:pt x="692049" y="705"/>
                </a:lnTo>
                <a:lnTo>
                  <a:pt x="782744" y="705"/>
                </a:lnTo>
                <a:cubicBezTo>
                  <a:pt x="787553" y="705"/>
                  <a:pt x="792363" y="5473"/>
                  <a:pt x="797001" y="5473"/>
                </a:cubicBezTo>
                <a:cubicBezTo>
                  <a:pt x="797001" y="10242"/>
                  <a:pt x="801982" y="10242"/>
                  <a:pt x="801982" y="10242"/>
                </a:cubicBezTo>
                <a:lnTo>
                  <a:pt x="1030951" y="239185"/>
                </a:lnTo>
                <a:cubicBezTo>
                  <a:pt x="1040398" y="248722"/>
                  <a:pt x="1040398" y="258259"/>
                  <a:pt x="1030951" y="267797"/>
                </a:cubicBezTo>
                <a:lnTo>
                  <a:pt x="801982" y="496740"/>
                </a:lnTo>
                <a:cubicBezTo>
                  <a:pt x="800436" y="498363"/>
                  <a:pt x="798547" y="499885"/>
                  <a:pt x="797001" y="501508"/>
                </a:cubicBezTo>
                <a:cubicBezTo>
                  <a:pt x="792363" y="506277"/>
                  <a:pt x="787553" y="506277"/>
                  <a:pt x="782744" y="506277"/>
                </a:cubicBezTo>
                <a:lnTo>
                  <a:pt x="692049" y="506277"/>
                </a:lnTo>
                <a:lnTo>
                  <a:pt x="291705" y="505140"/>
                </a:lnTo>
                <a:lnTo>
                  <a:pt x="291705" y="506277"/>
                </a:lnTo>
                <a:lnTo>
                  <a:pt x="0" y="506277"/>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47995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A44C337-3893-4B29-A265-B1329150B6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20" y="-1"/>
            <a:ext cx="1220724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grpSp>
        <p:nvGrpSpPr>
          <p:cNvPr id="11" name="Group 10">
            <a:extLst>
              <a:ext uri="{FF2B5EF4-FFF2-40B4-BE49-F238E27FC236}">
                <a16:creationId xmlns:a16="http://schemas.microsoft.com/office/drawing/2014/main" id="{81E0B358-1267-4844-8B3D-B7A279B4175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836169" y="228600"/>
            <a:ext cx="2851523" cy="6638625"/>
            <a:chOff x="2487613" y="285750"/>
            <a:chExt cx="2428875" cy="5654676"/>
          </a:xfrm>
        </p:grpSpPr>
        <p:sp>
          <p:nvSpPr>
            <p:cNvPr id="12" name="Freeform 11">
              <a:extLst>
                <a:ext uri="{FF2B5EF4-FFF2-40B4-BE49-F238E27FC236}">
                  <a16:creationId xmlns:a16="http://schemas.microsoft.com/office/drawing/2014/main" id="{B24AA06A-F1A5-4BB3-9486-9AE7A53B3F2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13" name="Freeform 12">
              <a:extLst>
                <a:ext uri="{FF2B5EF4-FFF2-40B4-BE49-F238E27FC236}">
                  <a16:creationId xmlns:a16="http://schemas.microsoft.com/office/drawing/2014/main" id="{BDF97590-C600-44CB-9303-4A3679F516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14" name="Freeform 13">
              <a:extLst>
                <a:ext uri="{FF2B5EF4-FFF2-40B4-BE49-F238E27FC236}">
                  <a16:creationId xmlns:a16="http://schemas.microsoft.com/office/drawing/2014/main" id="{A9BBE156-3FFA-4DC4-8468-35BD28DDC60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15" name="Freeform 14">
              <a:extLst>
                <a:ext uri="{FF2B5EF4-FFF2-40B4-BE49-F238E27FC236}">
                  <a16:creationId xmlns:a16="http://schemas.microsoft.com/office/drawing/2014/main" id="{F7960DE5-3810-4B1E-B1E2-3BAFEA91EDD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16" name="Freeform 15">
              <a:extLst>
                <a:ext uri="{FF2B5EF4-FFF2-40B4-BE49-F238E27FC236}">
                  <a16:creationId xmlns:a16="http://schemas.microsoft.com/office/drawing/2014/main" id="{359E957C-CE11-446F-8AA7-B3E98390B8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17" name="Freeform 16">
              <a:extLst>
                <a:ext uri="{FF2B5EF4-FFF2-40B4-BE49-F238E27FC236}">
                  <a16:creationId xmlns:a16="http://schemas.microsoft.com/office/drawing/2014/main" id="{A3E9FE34-CA9E-4443-BEBF-D1B9A1C6C24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18" name="Freeform 17">
              <a:extLst>
                <a:ext uri="{FF2B5EF4-FFF2-40B4-BE49-F238E27FC236}">
                  <a16:creationId xmlns:a16="http://schemas.microsoft.com/office/drawing/2014/main" id="{4F39D814-8A48-4509-BDEB-826F106591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19" name="Freeform 18">
              <a:extLst>
                <a:ext uri="{FF2B5EF4-FFF2-40B4-BE49-F238E27FC236}">
                  <a16:creationId xmlns:a16="http://schemas.microsoft.com/office/drawing/2014/main" id="{8C6D08C0-8C49-4B87-9CF4-A1F08714FAC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20" name="Freeform 19">
              <a:extLst>
                <a:ext uri="{FF2B5EF4-FFF2-40B4-BE49-F238E27FC236}">
                  <a16:creationId xmlns:a16="http://schemas.microsoft.com/office/drawing/2014/main" id="{308C612B-4C0D-4863-B9CD-F86ABAA1B2B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21" name="Freeform 20">
              <a:extLst>
                <a:ext uri="{FF2B5EF4-FFF2-40B4-BE49-F238E27FC236}">
                  <a16:creationId xmlns:a16="http://schemas.microsoft.com/office/drawing/2014/main" id="{600B1EC8-1B55-4390-A183-C33B5E2273B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22" name="Freeform 21">
              <a:extLst>
                <a:ext uri="{FF2B5EF4-FFF2-40B4-BE49-F238E27FC236}">
                  <a16:creationId xmlns:a16="http://schemas.microsoft.com/office/drawing/2014/main" id="{1790A225-91E1-4BE5-A801-5F1E32721C5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23" name="Freeform 22">
              <a:extLst>
                <a:ext uri="{FF2B5EF4-FFF2-40B4-BE49-F238E27FC236}">
                  <a16:creationId xmlns:a16="http://schemas.microsoft.com/office/drawing/2014/main" id="{DFFC46A2-6BBF-47FD-BC17-5EE1DF7CB90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25" name="Group 24">
            <a:extLst>
              <a:ext uri="{FF2B5EF4-FFF2-40B4-BE49-F238E27FC236}">
                <a16:creationId xmlns:a16="http://schemas.microsoft.com/office/drawing/2014/main" id="{AF44CA9C-80E8-44E1-A79C-D6EBFC73BCA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677117" y="-786"/>
            <a:ext cx="2356675" cy="6854040"/>
            <a:chOff x="6627813" y="194833"/>
            <a:chExt cx="1952625" cy="5678918"/>
          </a:xfrm>
        </p:grpSpPr>
        <p:sp>
          <p:nvSpPr>
            <p:cNvPr id="26" name="Freeform 27">
              <a:extLst>
                <a:ext uri="{FF2B5EF4-FFF2-40B4-BE49-F238E27FC236}">
                  <a16:creationId xmlns:a16="http://schemas.microsoft.com/office/drawing/2014/main" id="{8CB9417F-98D9-4998-B00B-A5932E4C7D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27" name="Freeform 28">
              <a:extLst>
                <a:ext uri="{FF2B5EF4-FFF2-40B4-BE49-F238E27FC236}">
                  <a16:creationId xmlns:a16="http://schemas.microsoft.com/office/drawing/2014/main" id="{FA79AA3D-583E-4A1E-AF7E-CBD980F596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28" name="Freeform 29">
              <a:extLst>
                <a:ext uri="{FF2B5EF4-FFF2-40B4-BE49-F238E27FC236}">
                  <a16:creationId xmlns:a16="http://schemas.microsoft.com/office/drawing/2014/main" id="{D80C9F17-A6B2-4A12-BC77-F84264A669F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29" name="Freeform 30">
              <a:extLst>
                <a:ext uri="{FF2B5EF4-FFF2-40B4-BE49-F238E27FC236}">
                  <a16:creationId xmlns:a16="http://schemas.microsoft.com/office/drawing/2014/main" id="{949C9A53-ED97-44CE-BDD5-ED24892116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30" name="Freeform 31">
              <a:extLst>
                <a:ext uri="{FF2B5EF4-FFF2-40B4-BE49-F238E27FC236}">
                  <a16:creationId xmlns:a16="http://schemas.microsoft.com/office/drawing/2014/main" id="{0F9FDAE7-225B-4072-8907-6EAA061744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31" name="Freeform 32">
              <a:extLst>
                <a:ext uri="{FF2B5EF4-FFF2-40B4-BE49-F238E27FC236}">
                  <a16:creationId xmlns:a16="http://schemas.microsoft.com/office/drawing/2014/main" id="{9D49818B-8EA3-4B41-9783-EFE0C618C3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32" name="Freeform 33">
              <a:extLst>
                <a:ext uri="{FF2B5EF4-FFF2-40B4-BE49-F238E27FC236}">
                  <a16:creationId xmlns:a16="http://schemas.microsoft.com/office/drawing/2014/main" id="{01903E65-D822-4457-B0A5-2F41682241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33" name="Freeform 34">
              <a:extLst>
                <a:ext uri="{FF2B5EF4-FFF2-40B4-BE49-F238E27FC236}">
                  <a16:creationId xmlns:a16="http://schemas.microsoft.com/office/drawing/2014/main" id="{A5CF9DAB-75BF-43D9-B1E7-817D1FAA000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34" name="Freeform 35">
              <a:extLst>
                <a:ext uri="{FF2B5EF4-FFF2-40B4-BE49-F238E27FC236}">
                  <a16:creationId xmlns:a16="http://schemas.microsoft.com/office/drawing/2014/main" id="{BB22916D-4BCF-4A4C-8714-A2564D34C36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35" name="Freeform 36">
              <a:extLst>
                <a:ext uri="{FF2B5EF4-FFF2-40B4-BE49-F238E27FC236}">
                  <a16:creationId xmlns:a16="http://schemas.microsoft.com/office/drawing/2014/main" id="{4CD9F734-569E-44E7-BD53-6214E0F18C8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36" name="Freeform 37">
              <a:extLst>
                <a:ext uri="{FF2B5EF4-FFF2-40B4-BE49-F238E27FC236}">
                  <a16:creationId xmlns:a16="http://schemas.microsoft.com/office/drawing/2014/main" id="{7A5DAACB-2F42-40C8-BF6A-75B79299F9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37" name="Freeform 38">
              <a:extLst>
                <a:ext uri="{FF2B5EF4-FFF2-40B4-BE49-F238E27FC236}">
                  <a16:creationId xmlns:a16="http://schemas.microsoft.com/office/drawing/2014/main" id="{AD78E0F9-8568-4672-A22F-4ED5B1A96F5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2" name="Title 1">
            <a:extLst>
              <a:ext uri="{FF2B5EF4-FFF2-40B4-BE49-F238E27FC236}">
                <a16:creationId xmlns:a16="http://schemas.microsoft.com/office/drawing/2014/main" id="{CA8E8E8E-34D8-4E4E-AA74-4527EACE3D9F}"/>
              </a:ext>
            </a:extLst>
          </p:cNvPr>
          <p:cNvSpPr>
            <a:spLocks noGrp="1"/>
          </p:cNvSpPr>
          <p:nvPr>
            <p:ph type="title"/>
          </p:nvPr>
        </p:nvSpPr>
        <p:spPr>
          <a:xfrm>
            <a:off x="6483096" y="624110"/>
            <a:ext cx="5021516" cy="1280890"/>
          </a:xfrm>
        </p:spPr>
        <p:txBody>
          <a:bodyPr>
            <a:normAutofit/>
          </a:bodyPr>
          <a:lstStyle/>
          <a:p>
            <a:r>
              <a:rPr lang="en-US" dirty="0"/>
              <a:t>Babi (God of Wild Baboons)</a:t>
            </a:r>
          </a:p>
        </p:txBody>
      </p:sp>
      <p:sp>
        <p:nvSpPr>
          <p:cNvPr id="39" name="Rectangle 38">
            <a:extLst>
              <a:ext uri="{FF2B5EF4-FFF2-40B4-BE49-F238E27FC236}">
                <a16:creationId xmlns:a16="http://schemas.microsoft.com/office/drawing/2014/main" id="{AA5CD610-ED7C-4CED-A9A1-174432C88A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45704"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41" name="Freeform 11">
            <a:extLst>
              <a:ext uri="{FF2B5EF4-FFF2-40B4-BE49-F238E27FC236}">
                <a16:creationId xmlns:a16="http://schemas.microsoft.com/office/drawing/2014/main" id="{0C4379BF-8C7A-480A-BC36-DA55D92A93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4645704"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pic>
        <p:nvPicPr>
          <p:cNvPr id="4" name="Picture 3" descr="babi">
            <a:extLst>
              <a:ext uri="{FF2B5EF4-FFF2-40B4-BE49-F238E27FC236}">
                <a16:creationId xmlns:a16="http://schemas.microsoft.com/office/drawing/2014/main" id="{16628BB7-B878-4C37-9CE6-642162E5B438}"/>
              </a:ext>
            </a:extLst>
          </p:cNvPr>
          <p:cNvPicPr/>
          <p:nvPr/>
        </p:nvPicPr>
        <p:blipFill rotWithShape="1">
          <a:blip r:embed="rId2">
            <a:extLst>
              <a:ext uri="{28A0092B-C50C-407E-A947-70E740481C1C}">
                <a14:useLocalDpi xmlns:a14="http://schemas.microsoft.com/office/drawing/2010/main" val="0"/>
              </a:ext>
            </a:extLst>
          </a:blip>
          <a:srcRect t="1143" r="-3" b="1220"/>
          <a:stretch/>
        </p:blipFill>
        <p:spPr bwMode="auto">
          <a:xfrm>
            <a:off x="-1555" y="1731"/>
            <a:ext cx="4671091" cy="6858000"/>
          </a:xfrm>
          <a:prstGeom prst="rect">
            <a:avLst/>
          </a:prstGeom>
          <a:noFill/>
        </p:spPr>
      </p:pic>
      <p:sp>
        <p:nvSpPr>
          <p:cNvPr id="3" name="Content Placeholder 2">
            <a:extLst>
              <a:ext uri="{FF2B5EF4-FFF2-40B4-BE49-F238E27FC236}">
                <a16:creationId xmlns:a16="http://schemas.microsoft.com/office/drawing/2014/main" id="{94C76AC4-A6EC-4179-94CE-E0F9908C812E}"/>
              </a:ext>
            </a:extLst>
          </p:cNvPr>
          <p:cNvSpPr>
            <a:spLocks noGrp="1"/>
          </p:cNvSpPr>
          <p:nvPr>
            <p:ph idx="1"/>
          </p:nvPr>
        </p:nvSpPr>
        <p:spPr>
          <a:xfrm>
            <a:off x="6438191" y="2133600"/>
            <a:ext cx="5066419" cy="3777622"/>
          </a:xfrm>
        </p:spPr>
        <p:txBody>
          <a:bodyPr>
            <a:noAutofit/>
          </a:bodyPr>
          <a:lstStyle/>
          <a:p>
            <a:r>
              <a:rPr lang="en-US" sz="2800" dirty="0"/>
              <a:t> He was aggressive and bloodthirsty, and was given the job of eating the wicked dead in the Underworld.</a:t>
            </a:r>
          </a:p>
          <a:p>
            <a:r>
              <a:rPr lang="en-US" sz="2800" dirty="0"/>
              <a:t>He especially loved entrails. Yum! Babi is definitely not a primate you want to fight.</a:t>
            </a:r>
          </a:p>
        </p:txBody>
      </p:sp>
    </p:spTree>
    <p:extLst>
      <p:ext uri="{BB962C8B-B14F-4D97-AF65-F5344CB8AC3E}">
        <p14:creationId xmlns:p14="http://schemas.microsoft.com/office/powerpoint/2010/main" val="190991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A44C337-3893-4B29-A265-B1329150B6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20" y="-1"/>
            <a:ext cx="1220724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grpSp>
        <p:nvGrpSpPr>
          <p:cNvPr id="11" name="Group 10">
            <a:extLst>
              <a:ext uri="{FF2B5EF4-FFF2-40B4-BE49-F238E27FC236}">
                <a16:creationId xmlns:a16="http://schemas.microsoft.com/office/drawing/2014/main" id="{81E0B358-1267-4844-8B3D-B7A279B4175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836169" y="228600"/>
            <a:ext cx="2851523" cy="6638625"/>
            <a:chOff x="2487613" y="285750"/>
            <a:chExt cx="2428875" cy="5654676"/>
          </a:xfrm>
        </p:grpSpPr>
        <p:sp>
          <p:nvSpPr>
            <p:cNvPr id="12" name="Freeform 11">
              <a:extLst>
                <a:ext uri="{FF2B5EF4-FFF2-40B4-BE49-F238E27FC236}">
                  <a16:creationId xmlns:a16="http://schemas.microsoft.com/office/drawing/2014/main" id="{B24AA06A-F1A5-4BB3-9486-9AE7A53B3F2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13" name="Freeform 12">
              <a:extLst>
                <a:ext uri="{FF2B5EF4-FFF2-40B4-BE49-F238E27FC236}">
                  <a16:creationId xmlns:a16="http://schemas.microsoft.com/office/drawing/2014/main" id="{BDF97590-C600-44CB-9303-4A3679F516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14" name="Freeform 13">
              <a:extLst>
                <a:ext uri="{FF2B5EF4-FFF2-40B4-BE49-F238E27FC236}">
                  <a16:creationId xmlns:a16="http://schemas.microsoft.com/office/drawing/2014/main" id="{A9BBE156-3FFA-4DC4-8468-35BD28DDC60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15" name="Freeform 14">
              <a:extLst>
                <a:ext uri="{FF2B5EF4-FFF2-40B4-BE49-F238E27FC236}">
                  <a16:creationId xmlns:a16="http://schemas.microsoft.com/office/drawing/2014/main" id="{F7960DE5-3810-4B1E-B1E2-3BAFEA91EDD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16" name="Freeform 15">
              <a:extLst>
                <a:ext uri="{FF2B5EF4-FFF2-40B4-BE49-F238E27FC236}">
                  <a16:creationId xmlns:a16="http://schemas.microsoft.com/office/drawing/2014/main" id="{359E957C-CE11-446F-8AA7-B3E98390B8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17" name="Freeform 16">
              <a:extLst>
                <a:ext uri="{FF2B5EF4-FFF2-40B4-BE49-F238E27FC236}">
                  <a16:creationId xmlns:a16="http://schemas.microsoft.com/office/drawing/2014/main" id="{A3E9FE34-CA9E-4443-BEBF-D1B9A1C6C24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18" name="Freeform 17">
              <a:extLst>
                <a:ext uri="{FF2B5EF4-FFF2-40B4-BE49-F238E27FC236}">
                  <a16:creationId xmlns:a16="http://schemas.microsoft.com/office/drawing/2014/main" id="{4F39D814-8A48-4509-BDEB-826F106591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19" name="Freeform 18">
              <a:extLst>
                <a:ext uri="{FF2B5EF4-FFF2-40B4-BE49-F238E27FC236}">
                  <a16:creationId xmlns:a16="http://schemas.microsoft.com/office/drawing/2014/main" id="{8C6D08C0-8C49-4B87-9CF4-A1F08714FAC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20" name="Freeform 19">
              <a:extLst>
                <a:ext uri="{FF2B5EF4-FFF2-40B4-BE49-F238E27FC236}">
                  <a16:creationId xmlns:a16="http://schemas.microsoft.com/office/drawing/2014/main" id="{308C612B-4C0D-4863-B9CD-F86ABAA1B2B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21" name="Freeform 20">
              <a:extLst>
                <a:ext uri="{FF2B5EF4-FFF2-40B4-BE49-F238E27FC236}">
                  <a16:creationId xmlns:a16="http://schemas.microsoft.com/office/drawing/2014/main" id="{600B1EC8-1B55-4390-A183-C33B5E2273B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22" name="Freeform 21">
              <a:extLst>
                <a:ext uri="{FF2B5EF4-FFF2-40B4-BE49-F238E27FC236}">
                  <a16:creationId xmlns:a16="http://schemas.microsoft.com/office/drawing/2014/main" id="{1790A225-91E1-4BE5-A801-5F1E32721C5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23" name="Freeform 22">
              <a:extLst>
                <a:ext uri="{FF2B5EF4-FFF2-40B4-BE49-F238E27FC236}">
                  <a16:creationId xmlns:a16="http://schemas.microsoft.com/office/drawing/2014/main" id="{DFFC46A2-6BBF-47FD-BC17-5EE1DF7CB90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25" name="Group 24">
            <a:extLst>
              <a:ext uri="{FF2B5EF4-FFF2-40B4-BE49-F238E27FC236}">
                <a16:creationId xmlns:a16="http://schemas.microsoft.com/office/drawing/2014/main" id="{AF44CA9C-80E8-44E1-A79C-D6EBFC73BCA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677117" y="-786"/>
            <a:ext cx="2356675" cy="6854040"/>
            <a:chOff x="6627813" y="194833"/>
            <a:chExt cx="1952625" cy="5678918"/>
          </a:xfrm>
        </p:grpSpPr>
        <p:sp>
          <p:nvSpPr>
            <p:cNvPr id="26" name="Freeform 27">
              <a:extLst>
                <a:ext uri="{FF2B5EF4-FFF2-40B4-BE49-F238E27FC236}">
                  <a16:creationId xmlns:a16="http://schemas.microsoft.com/office/drawing/2014/main" id="{8CB9417F-98D9-4998-B00B-A5932E4C7D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27" name="Freeform 28">
              <a:extLst>
                <a:ext uri="{FF2B5EF4-FFF2-40B4-BE49-F238E27FC236}">
                  <a16:creationId xmlns:a16="http://schemas.microsoft.com/office/drawing/2014/main" id="{FA79AA3D-583E-4A1E-AF7E-CBD980F596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28" name="Freeform 29">
              <a:extLst>
                <a:ext uri="{FF2B5EF4-FFF2-40B4-BE49-F238E27FC236}">
                  <a16:creationId xmlns:a16="http://schemas.microsoft.com/office/drawing/2014/main" id="{D80C9F17-A6B2-4A12-BC77-F84264A669F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29" name="Freeform 30">
              <a:extLst>
                <a:ext uri="{FF2B5EF4-FFF2-40B4-BE49-F238E27FC236}">
                  <a16:creationId xmlns:a16="http://schemas.microsoft.com/office/drawing/2014/main" id="{949C9A53-ED97-44CE-BDD5-ED24892116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30" name="Freeform 31">
              <a:extLst>
                <a:ext uri="{FF2B5EF4-FFF2-40B4-BE49-F238E27FC236}">
                  <a16:creationId xmlns:a16="http://schemas.microsoft.com/office/drawing/2014/main" id="{0F9FDAE7-225B-4072-8907-6EAA061744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31" name="Freeform 32">
              <a:extLst>
                <a:ext uri="{FF2B5EF4-FFF2-40B4-BE49-F238E27FC236}">
                  <a16:creationId xmlns:a16="http://schemas.microsoft.com/office/drawing/2014/main" id="{9D49818B-8EA3-4B41-9783-EFE0C618C3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32" name="Freeform 33">
              <a:extLst>
                <a:ext uri="{FF2B5EF4-FFF2-40B4-BE49-F238E27FC236}">
                  <a16:creationId xmlns:a16="http://schemas.microsoft.com/office/drawing/2014/main" id="{01903E65-D822-4457-B0A5-2F41682241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33" name="Freeform 34">
              <a:extLst>
                <a:ext uri="{FF2B5EF4-FFF2-40B4-BE49-F238E27FC236}">
                  <a16:creationId xmlns:a16="http://schemas.microsoft.com/office/drawing/2014/main" id="{A5CF9DAB-75BF-43D9-B1E7-817D1FAA000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34" name="Freeform 35">
              <a:extLst>
                <a:ext uri="{FF2B5EF4-FFF2-40B4-BE49-F238E27FC236}">
                  <a16:creationId xmlns:a16="http://schemas.microsoft.com/office/drawing/2014/main" id="{BB22916D-4BCF-4A4C-8714-A2564D34C36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35" name="Freeform 36">
              <a:extLst>
                <a:ext uri="{FF2B5EF4-FFF2-40B4-BE49-F238E27FC236}">
                  <a16:creationId xmlns:a16="http://schemas.microsoft.com/office/drawing/2014/main" id="{4CD9F734-569E-44E7-BD53-6214E0F18C8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36" name="Freeform 37">
              <a:extLst>
                <a:ext uri="{FF2B5EF4-FFF2-40B4-BE49-F238E27FC236}">
                  <a16:creationId xmlns:a16="http://schemas.microsoft.com/office/drawing/2014/main" id="{7A5DAACB-2F42-40C8-BF6A-75B79299F9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37" name="Freeform 38">
              <a:extLst>
                <a:ext uri="{FF2B5EF4-FFF2-40B4-BE49-F238E27FC236}">
                  <a16:creationId xmlns:a16="http://schemas.microsoft.com/office/drawing/2014/main" id="{AD78E0F9-8568-4672-A22F-4ED5B1A96F5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2" name="Title 1">
            <a:extLst>
              <a:ext uri="{FF2B5EF4-FFF2-40B4-BE49-F238E27FC236}">
                <a16:creationId xmlns:a16="http://schemas.microsoft.com/office/drawing/2014/main" id="{FA46B560-93A9-4B11-89CA-88C95488974D}"/>
              </a:ext>
            </a:extLst>
          </p:cNvPr>
          <p:cNvSpPr>
            <a:spLocks noGrp="1"/>
          </p:cNvSpPr>
          <p:nvPr>
            <p:ph type="title"/>
          </p:nvPr>
        </p:nvSpPr>
        <p:spPr>
          <a:xfrm>
            <a:off x="6483096" y="624110"/>
            <a:ext cx="5021516" cy="1280890"/>
          </a:xfrm>
        </p:spPr>
        <p:txBody>
          <a:bodyPr>
            <a:normAutofit fontScale="90000"/>
          </a:bodyPr>
          <a:lstStyle/>
          <a:p>
            <a:r>
              <a:rPr lang="en-US" dirty="0"/>
              <a:t>Bes </a:t>
            </a:r>
            <a:r>
              <a:rPr lang="en-US" sz="2700" dirty="0"/>
              <a:t>(God of Dwarves, protector of households, mothers and children)</a:t>
            </a:r>
          </a:p>
        </p:txBody>
      </p:sp>
      <p:sp>
        <p:nvSpPr>
          <p:cNvPr id="39" name="Rectangle 38">
            <a:extLst>
              <a:ext uri="{FF2B5EF4-FFF2-40B4-BE49-F238E27FC236}">
                <a16:creationId xmlns:a16="http://schemas.microsoft.com/office/drawing/2014/main" id="{AA5CD610-ED7C-4CED-A9A1-174432C88A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45704"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41" name="Freeform 11">
            <a:extLst>
              <a:ext uri="{FF2B5EF4-FFF2-40B4-BE49-F238E27FC236}">
                <a16:creationId xmlns:a16="http://schemas.microsoft.com/office/drawing/2014/main" id="{0C4379BF-8C7A-480A-BC36-DA55D92A93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4645704"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pic>
        <p:nvPicPr>
          <p:cNvPr id="4" name="Picture 3" descr="bes">
            <a:extLst>
              <a:ext uri="{FF2B5EF4-FFF2-40B4-BE49-F238E27FC236}">
                <a16:creationId xmlns:a16="http://schemas.microsoft.com/office/drawing/2014/main" id="{401674C1-A861-4BAD-9FB2-9105D1FBDAE0}"/>
              </a:ext>
            </a:extLst>
          </p:cNvPr>
          <p:cNvPicPr/>
          <p:nvPr/>
        </p:nvPicPr>
        <p:blipFill rotWithShape="1">
          <a:blip r:embed="rId2">
            <a:extLst>
              <a:ext uri="{28A0092B-C50C-407E-A947-70E740481C1C}">
                <a14:useLocalDpi xmlns:a14="http://schemas.microsoft.com/office/drawing/2010/main" val="0"/>
              </a:ext>
            </a:extLst>
          </a:blip>
          <a:srcRect r="3" b="3103"/>
          <a:stretch/>
        </p:blipFill>
        <p:spPr bwMode="auto">
          <a:xfrm>
            <a:off x="-1555" y="1731"/>
            <a:ext cx="4671091" cy="6858000"/>
          </a:xfrm>
          <a:prstGeom prst="rect">
            <a:avLst/>
          </a:prstGeom>
          <a:noFill/>
        </p:spPr>
      </p:pic>
      <p:sp>
        <p:nvSpPr>
          <p:cNvPr id="3" name="Content Placeholder 2">
            <a:extLst>
              <a:ext uri="{FF2B5EF4-FFF2-40B4-BE49-F238E27FC236}">
                <a16:creationId xmlns:a16="http://schemas.microsoft.com/office/drawing/2014/main" id="{D6DD20DB-F1CC-4CD2-B5CA-0BD1AB365356}"/>
              </a:ext>
            </a:extLst>
          </p:cNvPr>
          <p:cNvSpPr>
            <a:spLocks noGrp="1"/>
          </p:cNvSpPr>
          <p:nvPr>
            <p:ph idx="1"/>
          </p:nvPr>
        </p:nvSpPr>
        <p:spPr>
          <a:xfrm>
            <a:off x="5639445" y="2133600"/>
            <a:ext cx="5865166" cy="4111136"/>
          </a:xfrm>
        </p:spPr>
        <p:txBody>
          <a:bodyPr>
            <a:normAutofit/>
          </a:bodyPr>
          <a:lstStyle/>
          <a:p>
            <a:r>
              <a:rPr lang="en-US" dirty="0"/>
              <a:t> One of the ugliest and most popular gods in Ancient Egypt, Bes had the power to scare off evil spirits.</a:t>
            </a:r>
          </a:p>
          <a:p>
            <a:r>
              <a:rPr lang="en-US" dirty="0"/>
              <a:t> He often appeared on amulets and in sculpture as a hairy little man with a lion-like mane and a pug nose.</a:t>
            </a:r>
          </a:p>
          <a:p>
            <a:pPr lvl="1"/>
            <a:r>
              <a:rPr lang="en-US" dirty="0"/>
              <a:t> Egyptians believed that dwarves (and other people who were born different) were inherently magical.</a:t>
            </a:r>
          </a:p>
          <a:p>
            <a:r>
              <a:rPr lang="en-US" dirty="0"/>
              <a:t>Bes was considered extremely good luck. He watched over the common man, children, women in childbirth, and anyone else who needed protection from evil.</a:t>
            </a:r>
          </a:p>
        </p:txBody>
      </p:sp>
    </p:spTree>
    <p:extLst>
      <p:ext uri="{BB962C8B-B14F-4D97-AF65-F5344CB8AC3E}">
        <p14:creationId xmlns:p14="http://schemas.microsoft.com/office/powerpoint/2010/main" val="39106833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pic>
        <p:nvPicPr>
          <p:cNvPr id="5" name="Content Placeholder 4" descr="A picture containing map, text&#10;&#10;Description generated with very high confidence">
            <a:extLst>
              <a:ext uri="{FF2B5EF4-FFF2-40B4-BE49-F238E27FC236}">
                <a16:creationId xmlns:a16="http://schemas.microsoft.com/office/drawing/2014/main" id="{6398F93F-455A-494C-BCD3-4AA19582133B}"/>
              </a:ext>
            </a:extLst>
          </p:cNvPr>
          <p:cNvPicPr>
            <a:picLocks noGrp="1" noChangeAspect="1"/>
          </p:cNvPicPr>
          <p:nvPr>
            <p:ph idx="4294967295"/>
          </p:nvPr>
        </p:nvPicPr>
        <p:blipFill rotWithShape="1">
          <a:blip r:embed="rId2"/>
          <a:srcRect t="758" b="8516"/>
          <a:stretch/>
        </p:blipFill>
        <p:spPr>
          <a:xfrm>
            <a:off x="20" y="10"/>
            <a:ext cx="12191980" cy="6857990"/>
          </a:xfrm>
          <a:prstGeom prst="rect">
            <a:avLst/>
          </a:prstGeom>
        </p:spPr>
      </p:pic>
      <p:sp>
        <p:nvSpPr>
          <p:cNvPr id="6" name="Oval 5">
            <a:extLst>
              <a:ext uri="{FF2B5EF4-FFF2-40B4-BE49-F238E27FC236}">
                <a16:creationId xmlns:a16="http://schemas.microsoft.com/office/drawing/2014/main" id="{911F741C-A412-4A62-801C-F8D4271E2FC1}"/>
              </a:ext>
            </a:extLst>
          </p:cNvPr>
          <p:cNvSpPr/>
          <p:nvPr/>
        </p:nvSpPr>
        <p:spPr>
          <a:xfrm>
            <a:off x="6696635" y="4195482"/>
            <a:ext cx="591671" cy="578224"/>
          </a:xfrm>
          <a:prstGeom prst="ellipse">
            <a:avLst/>
          </a:prstGeom>
          <a:noFill/>
          <a:ln w="3810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Arrow Connector 7">
            <a:extLst>
              <a:ext uri="{FF2B5EF4-FFF2-40B4-BE49-F238E27FC236}">
                <a16:creationId xmlns:a16="http://schemas.microsoft.com/office/drawing/2014/main" id="{72B2AACD-0958-4E6C-AF7B-42B40246A401}"/>
              </a:ext>
            </a:extLst>
          </p:cNvPr>
          <p:cNvCxnSpPr/>
          <p:nvPr/>
        </p:nvCxnSpPr>
        <p:spPr>
          <a:xfrm>
            <a:off x="5712311" y="3905026"/>
            <a:ext cx="903642" cy="451821"/>
          </a:xfrm>
          <a:prstGeom prst="straightConnector1">
            <a:avLst/>
          </a:prstGeom>
          <a:ln w="57150">
            <a:tailEnd type="triangle"/>
          </a:ln>
        </p:spPr>
        <p:style>
          <a:lnRef idx="1">
            <a:schemeClr val="accent6"/>
          </a:lnRef>
          <a:fillRef idx="0">
            <a:schemeClr val="accent6"/>
          </a:fillRef>
          <a:effectRef idx="0">
            <a:schemeClr val="accent6"/>
          </a:effectRef>
          <a:fontRef idx="minor">
            <a:schemeClr val="tx1"/>
          </a:fontRef>
        </p:style>
      </p:cxnSp>
    </p:spTree>
    <p:extLst>
      <p:ext uri="{BB962C8B-B14F-4D97-AF65-F5344CB8AC3E}">
        <p14:creationId xmlns:p14="http://schemas.microsoft.com/office/powerpoint/2010/main" val="9848158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9EE869B-085D-43B3-AED8-9B06556124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20" y="-1"/>
            <a:ext cx="1220724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1" name="Rectangle 10">
            <a:extLst>
              <a:ext uri="{FF2B5EF4-FFF2-40B4-BE49-F238E27FC236}">
                <a16:creationId xmlns:a16="http://schemas.microsoft.com/office/drawing/2014/main" id="{C54E744A-A072-47AF-981A-37186176C2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 y="0"/>
            <a:ext cx="8229600" cy="6858000"/>
          </a:xfrm>
          <a:prstGeom prst="rect">
            <a:avLst/>
          </a:prstGeom>
          <a:solidFill>
            <a:schemeClr val="tx2">
              <a:lumMod val="50000"/>
              <a:alpha val="90000"/>
            </a:schemeClr>
          </a:solidFill>
          <a:ln>
            <a:noFill/>
          </a:ln>
          <a:effectLst/>
        </p:spPr>
        <p:style>
          <a:lnRef idx="1">
            <a:schemeClr val="accent1"/>
          </a:lnRef>
          <a:fillRef idx="3">
            <a:schemeClr val="accent1"/>
          </a:fillRef>
          <a:effectRef idx="2">
            <a:schemeClr val="accent1"/>
          </a:effectRef>
          <a:fontRef idx="minor">
            <a:schemeClr val="lt1"/>
          </a:fontRef>
        </p:style>
      </p:sp>
      <p:pic>
        <p:nvPicPr>
          <p:cNvPr id="4" name="Picture 3" descr="tawaret">
            <a:extLst>
              <a:ext uri="{FF2B5EF4-FFF2-40B4-BE49-F238E27FC236}">
                <a16:creationId xmlns:a16="http://schemas.microsoft.com/office/drawing/2014/main" id="{1755774F-476F-44AF-86CA-B4BF5F7FFDE5}"/>
              </a:ext>
            </a:extLst>
          </p:cNvPr>
          <p:cNvPicPr/>
          <p:nvPr/>
        </p:nvPicPr>
        <p:blipFill rotWithShape="1">
          <a:blip r:embed="rId2">
            <a:extLst>
              <a:ext uri="{28A0092B-C50C-407E-A947-70E740481C1C}">
                <a14:useLocalDpi xmlns:a14="http://schemas.microsoft.com/office/drawing/2010/main" val="0"/>
              </a:ext>
            </a:extLst>
          </a:blip>
          <a:srcRect l="7591" r="5197"/>
          <a:stretch/>
        </p:blipFill>
        <p:spPr bwMode="auto">
          <a:xfrm>
            <a:off x="8229598" y="10"/>
            <a:ext cx="3962401" cy="6857990"/>
          </a:xfrm>
          <a:prstGeom prst="rect">
            <a:avLst/>
          </a:prstGeom>
          <a:noFill/>
        </p:spPr>
      </p:pic>
      <p:sp>
        <p:nvSpPr>
          <p:cNvPr id="13" name="Freeform 5">
            <a:extLst>
              <a:ext uri="{FF2B5EF4-FFF2-40B4-BE49-F238E27FC236}">
                <a16:creationId xmlns:a16="http://schemas.microsoft.com/office/drawing/2014/main" id="{F0254341-1068-4FB7-8AEF-220C6EB41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1" y="659027"/>
            <a:ext cx="9042690" cy="1035152"/>
          </a:xfrm>
          <a:custGeom>
            <a:avLst/>
            <a:gdLst>
              <a:gd name="T0" fmla="*/ 1900 w 1902"/>
              <a:gd name="T1" fmla="*/ 77 h 163"/>
              <a:gd name="T2" fmla="*/ 1826 w 1902"/>
              <a:gd name="T3" fmla="*/ 3 h 163"/>
              <a:gd name="T4" fmla="*/ 1825 w 1902"/>
              <a:gd name="T5" fmla="*/ 2 h 163"/>
              <a:gd name="T6" fmla="*/ 1819 w 1902"/>
              <a:gd name="T7" fmla="*/ 0 h 163"/>
              <a:gd name="T8" fmla="*/ 1363 w 1902"/>
              <a:gd name="T9" fmla="*/ 0 h 163"/>
              <a:gd name="T10" fmla="*/ 1348 w 1902"/>
              <a:gd name="T11" fmla="*/ 0 h 163"/>
              <a:gd name="T12" fmla="*/ 1225 w 1902"/>
              <a:gd name="T13" fmla="*/ 0 h 163"/>
              <a:gd name="T14" fmla="*/ 1033 w 1902"/>
              <a:gd name="T15" fmla="*/ 0 h 163"/>
              <a:gd name="T16" fmla="*/ 892 w 1902"/>
              <a:gd name="T17" fmla="*/ 0 h 163"/>
              <a:gd name="T18" fmla="*/ 786 w 1902"/>
              <a:gd name="T19" fmla="*/ 0 h 163"/>
              <a:gd name="T20" fmla="*/ 577 w 1902"/>
              <a:gd name="T21" fmla="*/ 0 h 163"/>
              <a:gd name="T22" fmla="*/ 562 w 1902"/>
              <a:gd name="T23" fmla="*/ 0 h 163"/>
              <a:gd name="T24" fmla="*/ 439 w 1902"/>
              <a:gd name="T25" fmla="*/ 0 h 163"/>
              <a:gd name="T26" fmla="*/ 106 w 1902"/>
              <a:gd name="T27" fmla="*/ 0 h 163"/>
              <a:gd name="T28" fmla="*/ 0 w 1902"/>
              <a:gd name="T29" fmla="*/ 0 h 163"/>
              <a:gd name="T30" fmla="*/ 0 w 1902"/>
              <a:gd name="T31" fmla="*/ 163 h 163"/>
              <a:gd name="T32" fmla="*/ 106 w 1902"/>
              <a:gd name="T33" fmla="*/ 163 h 163"/>
              <a:gd name="T34" fmla="*/ 439 w 1902"/>
              <a:gd name="T35" fmla="*/ 163 h 163"/>
              <a:gd name="T36" fmla="*/ 562 w 1902"/>
              <a:gd name="T37" fmla="*/ 163 h 163"/>
              <a:gd name="T38" fmla="*/ 577 w 1902"/>
              <a:gd name="T39" fmla="*/ 163 h 163"/>
              <a:gd name="T40" fmla="*/ 786 w 1902"/>
              <a:gd name="T41" fmla="*/ 163 h 163"/>
              <a:gd name="T42" fmla="*/ 892 w 1902"/>
              <a:gd name="T43" fmla="*/ 163 h 163"/>
              <a:gd name="T44" fmla="*/ 1033 w 1902"/>
              <a:gd name="T45" fmla="*/ 163 h 163"/>
              <a:gd name="T46" fmla="*/ 1225 w 1902"/>
              <a:gd name="T47" fmla="*/ 163 h 163"/>
              <a:gd name="T48" fmla="*/ 1348 w 1902"/>
              <a:gd name="T49" fmla="*/ 163 h 163"/>
              <a:gd name="T50" fmla="*/ 1363 w 1902"/>
              <a:gd name="T51" fmla="*/ 163 h 163"/>
              <a:gd name="T52" fmla="*/ 1819 w 1902"/>
              <a:gd name="T53" fmla="*/ 163 h 163"/>
              <a:gd name="T54" fmla="*/ 1825 w 1902"/>
              <a:gd name="T55" fmla="*/ 161 h 163"/>
              <a:gd name="T56" fmla="*/ 1826 w 1902"/>
              <a:gd name="T57" fmla="*/ 160 h 163"/>
              <a:gd name="T58" fmla="*/ 1900 w 1902"/>
              <a:gd name="T59" fmla="*/ 86 h 163"/>
              <a:gd name="T60" fmla="*/ 1900 w 1902"/>
              <a:gd name="T61" fmla="*/ 77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902" h="163">
                <a:moveTo>
                  <a:pt x="1900" y="77"/>
                </a:moveTo>
                <a:cubicBezTo>
                  <a:pt x="1826" y="3"/>
                  <a:pt x="1826" y="3"/>
                  <a:pt x="1826" y="3"/>
                </a:cubicBezTo>
                <a:cubicBezTo>
                  <a:pt x="1825" y="2"/>
                  <a:pt x="1825" y="2"/>
                  <a:pt x="1825" y="2"/>
                </a:cubicBezTo>
                <a:cubicBezTo>
                  <a:pt x="1823" y="1"/>
                  <a:pt x="1821" y="0"/>
                  <a:pt x="1819" y="0"/>
                </a:cubicBezTo>
                <a:cubicBezTo>
                  <a:pt x="1363" y="0"/>
                  <a:pt x="1363" y="0"/>
                  <a:pt x="1363" y="0"/>
                </a:cubicBezTo>
                <a:cubicBezTo>
                  <a:pt x="1348" y="0"/>
                  <a:pt x="1348" y="0"/>
                  <a:pt x="1348" y="0"/>
                </a:cubicBezTo>
                <a:cubicBezTo>
                  <a:pt x="1225" y="0"/>
                  <a:pt x="1225" y="0"/>
                  <a:pt x="1225" y="0"/>
                </a:cubicBezTo>
                <a:cubicBezTo>
                  <a:pt x="1033" y="0"/>
                  <a:pt x="1033" y="0"/>
                  <a:pt x="1033" y="0"/>
                </a:cubicBezTo>
                <a:cubicBezTo>
                  <a:pt x="892" y="0"/>
                  <a:pt x="892" y="0"/>
                  <a:pt x="892" y="0"/>
                </a:cubicBezTo>
                <a:cubicBezTo>
                  <a:pt x="786" y="0"/>
                  <a:pt x="786" y="0"/>
                  <a:pt x="786" y="0"/>
                </a:cubicBezTo>
                <a:cubicBezTo>
                  <a:pt x="577" y="0"/>
                  <a:pt x="577" y="0"/>
                  <a:pt x="577" y="0"/>
                </a:cubicBezTo>
                <a:cubicBezTo>
                  <a:pt x="562" y="0"/>
                  <a:pt x="562" y="0"/>
                  <a:pt x="562" y="0"/>
                </a:cubicBezTo>
                <a:cubicBezTo>
                  <a:pt x="439" y="0"/>
                  <a:pt x="439" y="0"/>
                  <a:pt x="439" y="0"/>
                </a:cubicBezTo>
                <a:cubicBezTo>
                  <a:pt x="106" y="0"/>
                  <a:pt x="106" y="0"/>
                  <a:pt x="106" y="0"/>
                </a:cubicBezTo>
                <a:cubicBezTo>
                  <a:pt x="0" y="0"/>
                  <a:pt x="0" y="0"/>
                  <a:pt x="0" y="0"/>
                </a:cubicBezTo>
                <a:cubicBezTo>
                  <a:pt x="0" y="163"/>
                  <a:pt x="0" y="163"/>
                  <a:pt x="0" y="163"/>
                </a:cubicBezTo>
                <a:cubicBezTo>
                  <a:pt x="106" y="163"/>
                  <a:pt x="106" y="163"/>
                  <a:pt x="106" y="163"/>
                </a:cubicBezTo>
                <a:cubicBezTo>
                  <a:pt x="439" y="163"/>
                  <a:pt x="439" y="163"/>
                  <a:pt x="439" y="163"/>
                </a:cubicBezTo>
                <a:cubicBezTo>
                  <a:pt x="562" y="163"/>
                  <a:pt x="562" y="163"/>
                  <a:pt x="562" y="163"/>
                </a:cubicBezTo>
                <a:cubicBezTo>
                  <a:pt x="577" y="163"/>
                  <a:pt x="577" y="163"/>
                  <a:pt x="577" y="163"/>
                </a:cubicBezTo>
                <a:cubicBezTo>
                  <a:pt x="786" y="163"/>
                  <a:pt x="786" y="163"/>
                  <a:pt x="786" y="163"/>
                </a:cubicBezTo>
                <a:cubicBezTo>
                  <a:pt x="892" y="163"/>
                  <a:pt x="892" y="163"/>
                  <a:pt x="892" y="163"/>
                </a:cubicBezTo>
                <a:cubicBezTo>
                  <a:pt x="1033" y="163"/>
                  <a:pt x="1033" y="163"/>
                  <a:pt x="1033" y="163"/>
                </a:cubicBezTo>
                <a:cubicBezTo>
                  <a:pt x="1225" y="163"/>
                  <a:pt x="1225" y="163"/>
                  <a:pt x="1225" y="163"/>
                </a:cubicBezTo>
                <a:cubicBezTo>
                  <a:pt x="1348" y="163"/>
                  <a:pt x="1348" y="163"/>
                  <a:pt x="1348" y="163"/>
                </a:cubicBezTo>
                <a:cubicBezTo>
                  <a:pt x="1363" y="163"/>
                  <a:pt x="1363" y="163"/>
                  <a:pt x="1363" y="163"/>
                </a:cubicBezTo>
                <a:cubicBezTo>
                  <a:pt x="1819" y="163"/>
                  <a:pt x="1819" y="163"/>
                  <a:pt x="1819" y="163"/>
                </a:cubicBezTo>
                <a:cubicBezTo>
                  <a:pt x="1821" y="163"/>
                  <a:pt x="1823" y="162"/>
                  <a:pt x="1825" y="161"/>
                </a:cubicBezTo>
                <a:cubicBezTo>
                  <a:pt x="1825" y="160"/>
                  <a:pt x="1825" y="160"/>
                  <a:pt x="1826" y="160"/>
                </a:cubicBezTo>
                <a:cubicBezTo>
                  <a:pt x="1900" y="86"/>
                  <a:pt x="1900" y="86"/>
                  <a:pt x="1900" y="86"/>
                </a:cubicBezTo>
                <a:cubicBezTo>
                  <a:pt x="1902" y="83"/>
                  <a:pt x="1902" y="79"/>
                  <a:pt x="1900" y="77"/>
                </a:cubicBezTo>
                <a:close/>
              </a:path>
            </a:pathLst>
          </a:custGeom>
          <a:solidFill>
            <a:schemeClr val="accent1"/>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16D2AF2D-DA1E-48C2-8E72-029F51D829C2}"/>
              </a:ext>
            </a:extLst>
          </p:cNvPr>
          <p:cNvSpPr>
            <a:spLocks noGrp="1"/>
          </p:cNvSpPr>
          <p:nvPr>
            <p:ph type="title"/>
          </p:nvPr>
        </p:nvSpPr>
        <p:spPr>
          <a:xfrm>
            <a:off x="541867" y="787400"/>
            <a:ext cx="7145866" cy="778933"/>
          </a:xfrm>
        </p:spPr>
        <p:txBody>
          <a:bodyPr anchor="ctr">
            <a:normAutofit/>
          </a:bodyPr>
          <a:lstStyle/>
          <a:p>
            <a:r>
              <a:rPr lang="en-US" sz="3200" dirty="0" err="1">
                <a:solidFill>
                  <a:srgbClr val="FEFFFF"/>
                </a:solidFill>
              </a:rPr>
              <a:t>Tawaret</a:t>
            </a:r>
            <a:r>
              <a:rPr lang="en-US" sz="3200" dirty="0">
                <a:solidFill>
                  <a:srgbClr val="FEFFFF"/>
                </a:solidFill>
              </a:rPr>
              <a:t> (Goddess of Hippos)</a:t>
            </a:r>
          </a:p>
        </p:txBody>
      </p:sp>
      <p:sp>
        <p:nvSpPr>
          <p:cNvPr id="3" name="Content Placeholder 2">
            <a:extLst>
              <a:ext uri="{FF2B5EF4-FFF2-40B4-BE49-F238E27FC236}">
                <a16:creationId xmlns:a16="http://schemas.microsoft.com/office/drawing/2014/main" id="{427A4059-C767-4432-AE1E-AD9DE2CDDC27}"/>
              </a:ext>
            </a:extLst>
          </p:cNvPr>
          <p:cNvSpPr>
            <a:spLocks noGrp="1"/>
          </p:cNvSpPr>
          <p:nvPr>
            <p:ph idx="1"/>
          </p:nvPr>
        </p:nvSpPr>
        <p:spPr>
          <a:xfrm>
            <a:off x="541866" y="2032000"/>
            <a:ext cx="7145867" cy="3879222"/>
          </a:xfrm>
        </p:spPr>
        <p:txBody>
          <a:bodyPr>
            <a:noAutofit/>
          </a:bodyPr>
          <a:lstStyle/>
          <a:p>
            <a:r>
              <a:rPr lang="en-US" sz="2800" dirty="0">
                <a:solidFill>
                  <a:schemeClr val="bg1">
                    <a:lumMod val="85000"/>
                  </a:schemeClr>
                </a:solidFill>
              </a:rPr>
              <a:t>While the Egyptians were scared of male hippos, they saw the female hippo goddess </a:t>
            </a:r>
            <a:r>
              <a:rPr lang="en-US" sz="2800" dirty="0" err="1">
                <a:solidFill>
                  <a:schemeClr val="bg1">
                    <a:lumMod val="85000"/>
                  </a:schemeClr>
                </a:solidFill>
              </a:rPr>
              <a:t>Tawaret</a:t>
            </a:r>
            <a:r>
              <a:rPr lang="en-US" sz="2800" dirty="0">
                <a:solidFill>
                  <a:schemeClr val="bg1">
                    <a:lumMod val="85000"/>
                  </a:schemeClr>
                </a:solidFill>
              </a:rPr>
              <a:t> as a gentle protector.</a:t>
            </a:r>
          </a:p>
          <a:p>
            <a:r>
              <a:rPr lang="en-US" sz="2800" dirty="0">
                <a:solidFill>
                  <a:schemeClr val="bg1">
                    <a:lumMod val="85000"/>
                  </a:schemeClr>
                </a:solidFill>
              </a:rPr>
              <a:t>She looked after pregnant women especially, and is often depicted with a swollen belly.</a:t>
            </a:r>
          </a:p>
          <a:p>
            <a:r>
              <a:rPr lang="en-US" sz="2800" dirty="0">
                <a:solidFill>
                  <a:schemeClr val="bg1">
                    <a:lumMod val="85000"/>
                  </a:schemeClr>
                </a:solidFill>
              </a:rPr>
              <a:t>Like Bes, she could scare off evil spirits. In fact, in many stories </a:t>
            </a:r>
            <a:r>
              <a:rPr lang="en-US" sz="2800" dirty="0" err="1">
                <a:solidFill>
                  <a:schemeClr val="bg1">
                    <a:lumMod val="85000"/>
                  </a:schemeClr>
                </a:solidFill>
              </a:rPr>
              <a:t>Tawaret</a:t>
            </a:r>
            <a:r>
              <a:rPr lang="en-US" sz="2800" dirty="0">
                <a:solidFill>
                  <a:schemeClr val="bg1">
                    <a:lumMod val="85000"/>
                  </a:schemeClr>
                </a:solidFill>
              </a:rPr>
              <a:t> is the girlfriend of Bes. What a cute couple!</a:t>
            </a:r>
          </a:p>
        </p:txBody>
      </p:sp>
    </p:spTree>
    <p:extLst>
      <p:ext uri="{BB962C8B-B14F-4D97-AF65-F5344CB8AC3E}">
        <p14:creationId xmlns:p14="http://schemas.microsoft.com/office/powerpoint/2010/main" val="25732128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9EE869B-085D-43B3-AED8-9B06556124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20" y="-1"/>
            <a:ext cx="1220724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1" name="Rectangle 10">
            <a:extLst>
              <a:ext uri="{FF2B5EF4-FFF2-40B4-BE49-F238E27FC236}">
                <a16:creationId xmlns:a16="http://schemas.microsoft.com/office/drawing/2014/main" id="{C54E744A-A072-47AF-981A-37186176C2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 y="0"/>
            <a:ext cx="8229600" cy="6858000"/>
          </a:xfrm>
          <a:prstGeom prst="rect">
            <a:avLst/>
          </a:prstGeom>
          <a:solidFill>
            <a:schemeClr val="tx2">
              <a:lumMod val="50000"/>
              <a:alpha val="90000"/>
            </a:schemeClr>
          </a:solidFill>
          <a:ln>
            <a:noFill/>
          </a:ln>
          <a:effectLst/>
        </p:spPr>
        <p:style>
          <a:lnRef idx="1">
            <a:schemeClr val="accent1"/>
          </a:lnRef>
          <a:fillRef idx="3">
            <a:schemeClr val="accent1"/>
          </a:fillRef>
          <a:effectRef idx="2">
            <a:schemeClr val="accent1"/>
          </a:effectRef>
          <a:fontRef idx="minor">
            <a:schemeClr val="lt1"/>
          </a:fontRef>
        </p:style>
      </p:sp>
      <p:pic>
        <p:nvPicPr>
          <p:cNvPr id="4" name="Picture 3" descr="ra">
            <a:extLst>
              <a:ext uri="{FF2B5EF4-FFF2-40B4-BE49-F238E27FC236}">
                <a16:creationId xmlns:a16="http://schemas.microsoft.com/office/drawing/2014/main" id="{8A739616-40A8-4797-9661-57020A8D340F}"/>
              </a:ext>
            </a:extLst>
          </p:cNvPr>
          <p:cNvPicPr/>
          <p:nvPr/>
        </p:nvPicPr>
        <p:blipFill rotWithShape="1">
          <a:blip r:embed="rId2">
            <a:extLst>
              <a:ext uri="{28A0092B-C50C-407E-A947-70E740481C1C}">
                <a14:useLocalDpi xmlns:a14="http://schemas.microsoft.com/office/drawing/2010/main" val="0"/>
              </a:ext>
            </a:extLst>
          </a:blip>
          <a:srcRect r="1235"/>
          <a:stretch/>
        </p:blipFill>
        <p:spPr bwMode="auto">
          <a:xfrm>
            <a:off x="8229598" y="10"/>
            <a:ext cx="3962401" cy="6857990"/>
          </a:xfrm>
          <a:prstGeom prst="rect">
            <a:avLst/>
          </a:prstGeom>
          <a:noFill/>
        </p:spPr>
      </p:pic>
      <p:sp>
        <p:nvSpPr>
          <p:cNvPr id="13" name="Freeform 5">
            <a:extLst>
              <a:ext uri="{FF2B5EF4-FFF2-40B4-BE49-F238E27FC236}">
                <a16:creationId xmlns:a16="http://schemas.microsoft.com/office/drawing/2014/main" id="{F0254341-1068-4FB7-8AEF-220C6EB41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1" y="659027"/>
            <a:ext cx="9042690" cy="1035152"/>
          </a:xfrm>
          <a:custGeom>
            <a:avLst/>
            <a:gdLst>
              <a:gd name="T0" fmla="*/ 1900 w 1902"/>
              <a:gd name="T1" fmla="*/ 77 h 163"/>
              <a:gd name="T2" fmla="*/ 1826 w 1902"/>
              <a:gd name="T3" fmla="*/ 3 h 163"/>
              <a:gd name="T4" fmla="*/ 1825 w 1902"/>
              <a:gd name="T5" fmla="*/ 2 h 163"/>
              <a:gd name="T6" fmla="*/ 1819 w 1902"/>
              <a:gd name="T7" fmla="*/ 0 h 163"/>
              <a:gd name="T8" fmla="*/ 1363 w 1902"/>
              <a:gd name="T9" fmla="*/ 0 h 163"/>
              <a:gd name="T10" fmla="*/ 1348 w 1902"/>
              <a:gd name="T11" fmla="*/ 0 h 163"/>
              <a:gd name="T12" fmla="*/ 1225 w 1902"/>
              <a:gd name="T13" fmla="*/ 0 h 163"/>
              <a:gd name="T14" fmla="*/ 1033 w 1902"/>
              <a:gd name="T15" fmla="*/ 0 h 163"/>
              <a:gd name="T16" fmla="*/ 892 w 1902"/>
              <a:gd name="T17" fmla="*/ 0 h 163"/>
              <a:gd name="T18" fmla="*/ 786 w 1902"/>
              <a:gd name="T19" fmla="*/ 0 h 163"/>
              <a:gd name="T20" fmla="*/ 577 w 1902"/>
              <a:gd name="T21" fmla="*/ 0 h 163"/>
              <a:gd name="T22" fmla="*/ 562 w 1902"/>
              <a:gd name="T23" fmla="*/ 0 h 163"/>
              <a:gd name="T24" fmla="*/ 439 w 1902"/>
              <a:gd name="T25" fmla="*/ 0 h 163"/>
              <a:gd name="T26" fmla="*/ 106 w 1902"/>
              <a:gd name="T27" fmla="*/ 0 h 163"/>
              <a:gd name="T28" fmla="*/ 0 w 1902"/>
              <a:gd name="T29" fmla="*/ 0 h 163"/>
              <a:gd name="T30" fmla="*/ 0 w 1902"/>
              <a:gd name="T31" fmla="*/ 163 h 163"/>
              <a:gd name="T32" fmla="*/ 106 w 1902"/>
              <a:gd name="T33" fmla="*/ 163 h 163"/>
              <a:gd name="T34" fmla="*/ 439 w 1902"/>
              <a:gd name="T35" fmla="*/ 163 h 163"/>
              <a:gd name="T36" fmla="*/ 562 w 1902"/>
              <a:gd name="T37" fmla="*/ 163 h 163"/>
              <a:gd name="T38" fmla="*/ 577 w 1902"/>
              <a:gd name="T39" fmla="*/ 163 h 163"/>
              <a:gd name="T40" fmla="*/ 786 w 1902"/>
              <a:gd name="T41" fmla="*/ 163 h 163"/>
              <a:gd name="T42" fmla="*/ 892 w 1902"/>
              <a:gd name="T43" fmla="*/ 163 h 163"/>
              <a:gd name="T44" fmla="*/ 1033 w 1902"/>
              <a:gd name="T45" fmla="*/ 163 h 163"/>
              <a:gd name="T46" fmla="*/ 1225 w 1902"/>
              <a:gd name="T47" fmla="*/ 163 h 163"/>
              <a:gd name="T48" fmla="*/ 1348 w 1902"/>
              <a:gd name="T49" fmla="*/ 163 h 163"/>
              <a:gd name="T50" fmla="*/ 1363 w 1902"/>
              <a:gd name="T51" fmla="*/ 163 h 163"/>
              <a:gd name="T52" fmla="*/ 1819 w 1902"/>
              <a:gd name="T53" fmla="*/ 163 h 163"/>
              <a:gd name="T54" fmla="*/ 1825 w 1902"/>
              <a:gd name="T55" fmla="*/ 161 h 163"/>
              <a:gd name="T56" fmla="*/ 1826 w 1902"/>
              <a:gd name="T57" fmla="*/ 160 h 163"/>
              <a:gd name="T58" fmla="*/ 1900 w 1902"/>
              <a:gd name="T59" fmla="*/ 86 h 163"/>
              <a:gd name="T60" fmla="*/ 1900 w 1902"/>
              <a:gd name="T61" fmla="*/ 77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902" h="163">
                <a:moveTo>
                  <a:pt x="1900" y="77"/>
                </a:moveTo>
                <a:cubicBezTo>
                  <a:pt x="1826" y="3"/>
                  <a:pt x="1826" y="3"/>
                  <a:pt x="1826" y="3"/>
                </a:cubicBezTo>
                <a:cubicBezTo>
                  <a:pt x="1825" y="2"/>
                  <a:pt x="1825" y="2"/>
                  <a:pt x="1825" y="2"/>
                </a:cubicBezTo>
                <a:cubicBezTo>
                  <a:pt x="1823" y="1"/>
                  <a:pt x="1821" y="0"/>
                  <a:pt x="1819" y="0"/>
                </a:cubicBezTo>
                <a:cubicBezTo>
                  <a:pt x="1363" y="0"/>
                  <a:pt x="1363" y="0"/>
                  <a:pt x="1363" y="0"/>
                </a:cubicBezTo>
                <a:cubicBezTo>
                  <a:pt x="1348" y="0"/>
                  <a:pt x="1348" y="0"/>
                  <a:pt x="1348" y="0"/>
                </a:cubicBezTo>
                <a:cubicBezTo>
                  <a:pt x="1225" y="0"/>
                  <a:pt x="1225" y="0"/>
                  <a:pt x="1225" y="0"/>
                </a:cubicBezTo>
                <a:cubicBezTo>
                  <a:pt x="1033" y="0"/>
                  <a:pt x="1033" y="0"/>
                  <a:pt x="1033" y="0"/>
                </a:cubicBezTo>
                <a:cubicBezTo>
                  <a:pt x="892" y="0"/>
                  <a:pt x="892" y="0"/>
                  <a:pt x="892" y="0"/>
                </a:cubicBezTo>
                <a:cubicBezTo>
                  <a:pt x="786" y="0"/>
                  <a:pt x="786" y="0"/>
                  <a:pt x="786" y="0"/>
                </a:cubicBezTo>
                <a:cubicBezTo>
                  <a:pt x="577" y="0"/>
                  <a:pt x="577" y="0"/>
                  <a:pt x="577" y="0"/>
                </a:cubicBezTo>
                <a:cubicBezTo>
                  <a:pt x="562" y="0"/>
                  <a:pt x="562" y="0"/>
                  <a:pt x="562" y="0"/>
                </a:cubicBezTo>
                <a:cubicBezTo>
                  <a:pt x="439" y="0"/>
                  <a:pt x="439" y="0"/>
                  <a:pt x="439" y="0"/>
                </a:cubicBezTo>
                <a:cubicBezTo>
                  <a:pt x="106" y="0"/>
                  <a:pt x="106" y="0"/>
                  <a:pt x="106" y="0"/>
                </a:cubicBezTo>
                <a:cubicBezTo>
                  <a:pt x="0" y="0"/>
                  <a:pt x="0" y="0"/>
                  <a:pt x="0" y="0"/>
                </a:cubicBezTo>
                <a:cubicBezTo>
                  <a:pt x="0" y="163"/>
                  <a:pt x="0" y="163"/>
                  <a:pt x="0" y="163"/>
                </a:cubicBezTo>
                <a:cubicBezTo>
                  <a:pt x="106" y="163"/>
                  <a:pt x="106" y="163"/>
                  <a:pt x="106" y="163"/>
                </a:cubicBezTo>
                <a:cubicBezTo>
                  <a:pt x="439" y="163"/>
                  <a:pt x="439" y="163"/>
                  <a:pt x="439" y="163"/>
                </a:cubicBezTo>
                <a:cubicBezTo>
                  <a:pt x="562" y="163"/>
                  <a:pt x="562" y="163"/>
                  <a:pt x="562" y="163"/>
                </a:cubicBezTo>
                <a:cubicBezTo>
                  <a:pt x="577" y="163"/>
                  <a:pt x="577" y="163"/>
                  <a:pt x="577" y="163"/>
                </a:cubicBezTo>
                <a:cubicBezTo>
                  <a:pt x="786" y="163"/>
                  <a:pt x="786" y="163"/>
                  <a:pt x="786" y="163"/>
                </a:cubicBezTo>
                <a:cubicBezTo>
                  <a:pt x="892" y="163"/>
                  <a:pt x="892" y="163"/>
                  <a:pt x="892" y="163"/>
                </a:cubicBezTo>
                <a:cubicBezTo>
                  <a:pt x="1033" y="163"/>
                  <a:pt x="1033" y="163"/>
                  <a:pt x="1033" y="163"/>
                </a:cubicBezTo>
                <a:cubicBezTo>
                  <a:pt x="1225" y="163"/>
                  <a:pt x="1225" y="163"/>
                  <a:pt x="1225" y="163"/>
                </a:cubicBezTo>
                <a:cubicBezTo>
                  <a:pt x="1348" y="163"/>
                  <a:pt x="1348" y="163"/>
                  <a:pt x="1348" y="163"/>
                </a:cubicBezTo>
                <a:cubicBezTo>
                  <a:pt x="1363" y="163"/>
                  <a:pt x="1363" y="163"/>
                  <a:pt x="1363" y="163"/>
                </a:cubicBezTo>
                <a:cubicBezTo>
                  <a:pt x="1819" y="163"/>
                  <a:pt x="1819" y="163"/>
                  <a:pt x="1819" y="163"/>
                </a:cubicBezTo>
                <a:cubicBezTo>
                  <a:pt x="1821" y="163"/>
                  <a:pt x="1823" y="162"/>
                  <a:pt x="1825" y="161"/>
                </a:cubicBezTo>
                <a:cubicBezTo>
                  <a:pt x="1825" y="160"/>
                  <a:pt x="1825" y="160"/>
                  <a:pt x="1826" y="160"/>
                </a:cubicBezTo>
                <a:cubicBezTo>
                  <a:pt x="1900" y="86"/>
                  <a:pt x="1900" y="86"/>
                  <a:pt x="1900" y="86"/>
                </a:cubicBezTo>
                <a:cubicBezTo>
                  <a:pt x="1902" y="83"/>
                  <a:pt x="1902" y="79"/>
                  <a:pt x="1900" y="77"/>
                </a:cubicBezTo>
                <a:close/>
              </a:path>
            </a:pathLst>
          </a:custGeom>
          <a:solidFill>
            <a:schemeClr val="accent1"/>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B36664C8-8F9C-44BE-B5C6-8D166C5E571C}"/>
              </a:ext>
            </a:extLst>
          </p:cNvPr>
          <p:cNvSpPr>
            <a:spLocks noGrp="1"/>
          </p:cNvSpPr>
          <p:nvPr>
            <p:ph type="title"/>
          </p:nvPr>
        </p:nvSpPr>
        <p:spPr>
          <a:xfrm>
            <a:off x="541867" y="787400"/>
            <a:ext cx="7145866" cy="778933"/>
          </a:xfrm>
        </p:spPr>
        <p:txBody>
          <a:bodyPr anchor="ctr">
            <a:normAutofit/>
          </a:bodyPr>
          <a:lstStyle/>
          <a:p>
            <a:r>
              <a:rPr lang="en-US" sz="3200" dirty="0">
                <a:solidFill>
                  <a:srgbClr val="FEFFFF"/>
                </a:solidFill>
              </a:rPr>
              <a:t>Ra (God of the Sun)</a:t>
            </a:r>
          </a:p>
        </p:txBody>
      </p:sp>
      <p:sp>
        <p:nvSpPr>
          <p:cNvPr id="3" name="Content Placeholder 2">
            <a:extLst>
              <a:ext uri="{FF2B5EF4-FFF2-40B4-BE49-F238E27FC236}">
                <a16:creationId xmlns:a16="http://schemas.microsoft.com/office/drawing/2014/main" id="{FA136B20-C9C6-42BF-8B23-32866D4D9868}"/>
              </a:ext>
            </a:extLst>
          </p:cNvPr>
          <p:cNvSpPr>
            <a:spLocks noGrp="1"/>
          </p:cNvSpPr>
          <p:nvPr>
            <p:ph idx="1"/>
          </p:nvPr>
        </p:nvSpPr>
        <p:spPr>
          <a:xfrm>
            <a:off x="541866" y="2032000"/>
            <a:ext cx="7145867" cy="3879222"/>
          </a:xfrm>
        </p:spPr>
        <p:txBody>
          <a:bodyPr>
            <a:normAutofit/>
          </a:bodyPr>
          <a:lstStyle/>
          <a:p>
            <a:r>
              <a:rPr lang="en-US" sz="2400" dirty="0">
                <a:solidFill>
                  <a:srgbClr val="FEFFFF"/>
                </a:solidFill>
              </a:rPr>
              <a:t>The first pharaoh of the world, back when gods inhabited Egypt.</a:t>
            </a:r>
          </a:p>
          <a:p>
            <a:r>
              <a:rPr lang="en-US" sz="2400" dirty="0">
                <a:solidFill>
                  <a:srgbClr val="FEFFFF"/>
                </a:solidFill>
              </a:rPr>
              <a:t>Believed that when the sun was gone, he was in the underworld fighting off monsters.</a:t>
            </a:r>
          </a:p>
          <a:p>
            <a:pPr lvl="1"/>
            <a:r>
              <a:rPr lang="en-US" sz="2400" dirty="0">
                <a:solidFill>
                  <a:srgbClr val="FEFFFF"/>
                </a:solidFill>
              </a:rPr>
              <a:t>Each day the sun rose was a sign that he was victorious and a new day would start again.</a:t>
            </a:r>
          </a:p>
          <a:p>
            <a:r>
              <a:rPr lang="en-US" sz="2400" dirty="0">
                <a:solidFill>
                  <a:srgbClr val="FEFFFF"/>
                </a:solidFill>
              </a:rPr>
              <a:t>When he became to old he retreated to the heavens giving up his throne to Osiris.</a:t>
            </a:r>
          </a:p>
        </p:txBody>
      </p:sp>
    </p:spTree>
    <p:extLst>
      <p:ext uri="{BB962C8B-B14F-4D97-AF65-F5344CB8AC3E}">
        <p14:creationId xmlns:p14="http://schemas.microsoft.com/office/powerpoint/2010/main" val="23854784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2EC7880-C5D9-40A8-A6B0-3198AD07AD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86"/>
            <a:ext cx="4619543" cy="6854038"/>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569D4F2-4528-474D-9195-64CCBE9FE27F}"/>
              </a:ext>
            </a:extLst>
          </p:cNvPr>
          <p:cNvSpPr>
            <a:spLocks noGrp="1"/>
          </p:cNvSpPr>
          <p:nvPr>
            <p:ph type="title"/>
          </p:nvPr>
        </p:nvSpPr>
        <p:spPr>
          <a:xfrm>
            <a:off x="649224" y="645106"/>
            <a:ext cx="3650279" cy="1259894"/>
          </a:xfrm>
        </p:spPr>
        <p:txBody>
          <a:bodyPr>
            <a:normAutofit fontScale="90000"/>
          </a:bodyPr>
          <a:lstStyle/>
          <a:p>
            <a:r>
              <a:rPr lang="en-US" dirty="0" err="1"/>
              <a:t>Geb</a:t>
            </a:r>
            <a:r>
              <a:rPr lang="en-US" dirty="0"/>
              <a:t> and Nut</a:t>
            </a:r>
            <a:br>
              <a:rPr lang="en-US" dirty="0"/>
            </a:br>
            <a:r>
              <a:rPr lang="en-US" sz="2200" dirty="0"/>
              <a:t>(God of Earth and Goddess of the Sky)</a:t>
            </a:r>
          </a:p>
        </p:txBody>
      </p:sp>
      <p:sp>
        <p:nvSpPr>
          <p:cNvPr id="3" name="Content Placeholder 2">
            <a:extLst>
              <a:ext uri="{FF2B5EF4-FFF2-40B4-BE49-F238E27FC236}">
                <a16:creationId xmlns:a16="http://schemas.microsoft.com/office/drawing/2014/main" id="{4C415AE5-02B3-4762-B9AE-4B85AB73867F}"/>
              </a:ext>
            </a:extLst>
          </p:cNvPr>
          <p:cNvSpPr>
            <a:spLocks noGrp="1"/>
          </p:cNvSpPr>
          <p:nvPr>
            <p:ph idx="1"/>
          </p:nvPr>
        </p:nvSpPr>
        <p:spPr>
          <a:xfrm>
            <a:off x="649224" y="2349384"/>
            <a:ext cx="3650278" cy="4503868"/>
          </a:xfrm>
        </p:spPr>
        <p:txBody>
          <a:bodyPr>
            <a:normAutofit lnSpcReduction="10000"/>
          </a:bodyPr>
          <a:lstStyle/>
          <a:p>
            <a:r>
              <a:rPr lang="en-US" sz="2000" dirty="0"/>
              <a:t>He appears as a man made of earth, with rivers, forests and hills across his entire body.</a:t>
            </a:r>
          </a:p>
          <a:p>
            <a:r>
              <a:rPr lang="en-US" sz="2000" dirty="0"/>
              <a:t>She appeared as a woman with skin like a starry sky, dark blue and covered in constellations. She is often pictured stretching over </a:t>
            </a:r>
            <a:r>
              <a:rPr lang="en-US" sz="2000" dirty="0" err="1"/>
              <a:t>Geb</a:t>
            </a:r>
            <a:r>
              <a:rPr lang="en-US" sz="2000" dirty="0"/>
              <a:t>, as the sky stretches over the earth.</a:t>
            </a:r>
          </a:p>
          <a:p>
            <a:pPr marL="0" indent="0">
              <a:buNone/>
            </a:pPr>
            <a:br>
              <a:rPr lang="en-US" dirty="0"/>
            </a:br>
            <a:endParaRPr lang="en-US" dirty="0"/>
          </a:p>
        </p:txBody>
      </p:sp>
      <p:pic>
        <p:nvPicPr>
          <p:cNvPr id="4" name="Picture 3" descr="geb-and-nut">
            <a:extLst>
              <a:ext uri="{FF2B5EF4-FFF2-40B4-BE49-F238E27FC236}">
                <a16:creationId xmlns:a16="http://schemas.microsoft.com/office/drawing/2014/main" id="{99AA8282-201D-46D9-A9B5-7C6050C597E7}"/>
              </a:ext>
            </a:extLst>
          </p:cNvPr>
          <p:cNvPicPr/>
          <p:nvPr/>
        </p:nvPicPr>
        <p:blipFill rotWithShape="1">
          <a:blip r:embed="rId2">
            <a:extLst>
              <a:ext uri="{28A0092B-C50C-407E-A947-70E740481C1C}">
                <a14:useLocalDpi xmlns:a14="http://schemas.microsoft.com/office/drawing/2010/main" val="0"/>
              </a:ext>
            </a:extLst>
          </a:blip>
          <a:srcRect l="9474" r="4558"/>
          <a:stretch/>
        </p:blipFill>
        <p:spPr bwMode="auto">
          <a:xfrm>
            <a:off x="4619543" y="4748"/>
            <a:ext cx="7572457" cy="6848504"/>
          </a:xfrm>
          <a:prstGeom prst="rect">
            <a:avLst/>
          </a:prstGeom>
          <a:noFill/>
        </p:spPr>
      </p:pic>
    </p:spTree>
    <p:extLst>
      <p:ext uri="{BB962C8B-B14F-4D97-AF65-F5344CB8AC3E}">
        <p14:creationId xmlns:p14="http://schemas.microsoft.com/office/powerpoint/2010/main" val="2495472532"/>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F7E42047-F7E7-4687-BBE0-D4BDC8E77B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20" y="-1"/>
            <a:ext cx="1220724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grpSp>
        <p:nvGrpSpPr>
          <p:cNvPr id="11" name="Group 10">
            <a:extLst>
              <a:ext uri="{FF2B5EF4-FFF2-40B4-BE49-F238E27FC236}">
                <a16:creationId xmlns:a16="http://schemas.microsoft.com/office/drawing/2014/main" id="{8D6F839A-C8D9-4FBC-8EFD-9E56D12F4CD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906785" y="228600"/>
            <a:ext cx="2851523" cy="6638625"/>
            <a:chOff x="2487613" y="285750"/>
            <a:chExt cx="2428875" cy="5654676"/>
          </a:xfrm>
        </p:grpSpPr>
        <p:sp>
          <p:nvSpPr>
            <p:cNvPr id="12" name="Freeform 11">
              <a:extLst>
                <a:ext uri="{FF2B5EF4-FFF2-40B4-BE49-F238E27FC236}">
                  <a16:creationId xmlns:a16="http://schemas.microsoft.com/office/drawing/2014/main" id="{D1F0D09B-BA85-41B1-A8DE-73728B72E5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13" name="Freeform 12">
              <a:extLst>
                <a:ext uri="{FF2B5EF4-FFF2-40B4-BE49-F238E27FC236}">
                  <a16:creationId xmlns:a16="http://schemas.microsoft.com/office/drawing/2014/main" id="{FB2D0F0C-3A27-4FC3-A6A3-D2095D9B24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14" name="Freeform 13">
              <a:extLst>
                <a:ext uri="{FF2B5EF4-FFF2-40B4-BE49-F238E27FC236}">
                  <a16:creationId xmlns:a16="http://schemas.microsoft.com/office/drawing/2014/main" id="{FA1C69EF-E6E6-4BDD-B62F-637FC9F3C33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15" name="Freeform 14">
              <a:extLst>
                <a:ext uri="{FF2B5EF4-FFF2-40B4-BE49-F238E27FC236}">
                  <a16:creationId xmlns:a16="http://schemas.microsoft.com/office/drawing/2014/main" id="{75B4F36E-07F6-4E6F-A9D9-A7F6D9585A6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16" name="Freeform 15">
              <a:extLst>
                <a:ext uri="{FF2B5EF4-FFF2-40B4-BE49-F238E27FC236}">
                  <a16:creationId xmlns:a16="http://schemas.microsoft.com/office/drawing/2014/main" id="{7D9136C7-12F1-4F21-A438-ED7668DDFA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17" name="Freeform 16">
              <a:extLst>
                <a:ext uri="{FF2B5EF4-FFF2-40B4-BE49-F238E27FC236}">
                  <a16:creationId xmlns:a16="http://schemas.microsoft.com/office/drawing/2014/main" id="{C718EF12-B769-45D9-9B6E-7AEAA3108A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18" name="Freeform 17">
              <a:extLst>
                <a:ext uri="{FF2B5EF4-FFF2-40B4-BE49-F238E27FC236}">
                  <a16:creationId xmlns:a16="http://schemas.microsoft.com/office/drawing/2014/main" id="{534EAD53-3968-459E-B27C-09126A0FE31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19" name="Freeform 18">
              <a:extLst>
                <a:ext uri="{FF2B5EF4-FFF2-40B4-BE49-F238E27FC236}">
                  <a16:creationId xmlns:a16="http://schemas.microsoft.com/office/drawing/2014/main" id="{67658BFE-59E2-4A2D-9E8A-18F81C350BB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20" name="Freeform 19">
              <a:extLst>
                <a:ext uri="{FF2B5EF4-FFF2-40B4-BE49-F238E27FC236}">
                  <a16:creationId xmlns:a16="http://schemas.microsoft.com/office/drawing/2014/main" id="{3FEC8A9E-385D-4407-9671-E3023802296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21" name="Freeform 20">
              <a:extLst>
                <a:ext uri="{FF2B5EF4-FFF2-40B4-BE49-F238E27FC236}">
                  <a16:creationId xmlns:a16="http://schemas.microsoft.com/office/drawing/2014/main" id="{EFC82234-632C-4B76-A8FF-2C9C0DCA68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22" name="Freeform 21">
              <a:extLst>
                <a:ext uri="{FF2B5EF4-FFF2-40B4-BE49-F238E27FC236}">
                  <a16:creationId xmlns:a16="http://schemas.microsoft.com/office/drawing/2014/main" id="{662A4DB3-C195-4230-953D-307E4100FE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23" name="Freeform 22">
              <a:extLst>
                <a:ext uri="{FF2B5EF4-FFF2-40B4-BE49-F238E27FC236}">
                  <a16:creationId xmlns:a16="http://schemas.microsoft.com/office/drawing/2014/main" id="{94D310CF-9541-4CD7-855B-E2E1EF34376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25" name="Group 24">
            <a:extLst>
              <a:ext uri="{FF2B5EF4-FFF2-40B4-BE49-F238E27FC236}">
                <a16:creationId xmlns:a16="http://schemas.microsoft.com/office/drawing/2014/main" id="{70EDA856-A216-4EEC-9AB6-A59FFC70361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47733" y="-786"/>
            <a:ext cx="2356675" cy="6854040"/>
            <a:chOff x="6627813" y="194833"/>
            <a:chExt cx="1952625" cy="5678918"/>
          </a:xfrm>
        </p:grpSpPr>
        <p:sp>
          <p:nvSpPr>
            <p:cNvPr id="26" name="Freeform 27">
              <a:extLst>
                <a:ext uri="{FF2B5EF4-FFF2-40B4-BE49-F238E27FC236}">
                  <a16:creationId xmlns:a16="http://schemas.microsoft.com/office/drawing/2014/main" id="{36F815B8-AFA8-45E9-A3D1-977F2D1921F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27" name="Freeform 28">
              <a:extLst>
                <a:ext uri="{FF2B5EF4-FFF2-40B4-BE49-F238E27FC236}">
                  <a16:creationId xmlns:a16="http://schemas.microsoft.com/office/drawing/2014/main" id="{5D8FF653-8B3F-4B96-904D-1A4482EAEE4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28" name="Freeform 29">
              <a:extLst>
                <a:ext uri="{FF2B5EF4-FFF2-40B4-BE49-F238E27FC236}">
                  <a16:creationId xmlns:a16="http://schemas.microsoft.com/office/drawing/2014/main" id="{4DD2E775-AB45-4AF1-B5B7-54948CFB987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29" name="Freeform 30">
              <a:extLst>
                <a:ext uri="{FF2B5EF4-FFF2-40B4-BE49-F238E27FC236}">
                  <a16:creationId xmlns:a16="http://schemas.microsoft.com/office/drawing/2014/main" id="{7BDE7E7B-E3AA-4A24-8F9D-CE77C96CA24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30" name="Freeform 31">
              <a:extLst>
                <a:ext uri="{FF2B5EF4-FFF2-40B4-BE49-F238E27FC236}">
                  <a16:creationId xmlns:a16="http://schemas.microsoft.com/office/drawing/2014/main" id="{D129CAA9-35E5-48CE-88AE-9806695CB8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31" name="Freeform 32">
              <a:extLst>
                <a:ext uri="{FF2B5EF4-FFF2-40B4-BE49-F238E27FC236}">
                  <a16:creationId xmlns:a16="http://schemas.microsoft.com/office/drawing/2014/main" id="{A73989FF-4EFF-4181-81A4-72EF2E67DB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32" name="Freeform 33">
              <a:extLst>
                <a:ext uri="{FF2B5EF4-FFF2-40B4-BE49-F238E27FC236}">
                  <a16:creationId xmlns:a16="http://schemas.microsoft.com/office/drawing/2014/main" id="{8C2C17BD-8FA0-4F42-B2CD-5E5A9F54298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33" name="Freeform 34">
              <a:extLst>
                <a:ext uri="{FF2B5EF4-FFF2-40B4-BE49-F238E27FC236}">
                  <a16:creationId xmlns:a16="http://schemas.microsoft.com/office/drawing/2014/main" id="{EEE99CF3-AD71-46FB-8E7D-67825F7816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34" name="Freeform 35">
              <a:extLst>
                <a:ext uri="{FF2B5EF4-FFF2-40B4-BE49-F238E27FC236}">
                  <a16:creationId xmlns:a16="http://schemas.microsoft.com/office/drawing/2014/main" id="{D0F9D5ED-7591-4E88-9FDA-4C1DC47E9D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35" name="Freeform 36">
              <a:extLst>
                <a:ext uri="{FF2B5EF4-FFF2-40B4-BE49-F238E27FC236}">
                  <a16:creationId xmlns:a16="http://schemas.microsoft.com/office/drawing/2014/main" id="{88FA7C13-D80D-4514-B9DB-87AE076ACED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36" name="Freeform 37">
              <a:extLst>
                <a:ext uri="{FF2B5EF4-FFF2-40B4-BE49-F238E27FC236}">
                  <a16:creationId xmlns:a16="http://schemas.microsoft.com/office/drawing/2014/main" id="{202C78DF-D842-450B-A87D-E035719E4E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37" name="Freeform 38">
              <a:extLst>
                <a:ext uri="{FF2B5EF4-FFF2-40B4-BE49-F238E27FC236}">
                  <a16:creationId xmlns:a16="http://schemas.microsoft.com/office/drawing/2014/main" id="{A4789F83-2423-47F8-8958-48E477BAE0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2" name="Title 1">
            <a:extLst>
              <a:ext uri="{FF2B5EF4-FFF2-40B4-BE49-F238E27FC236}">
                <a16:creationId xmlns:a16="http://schemas.microsoft.com/office/drawing/2014/main" id="{54C33B3C-EA07-4813-BA65-90C6995FCB67}"/>
              </a:ext>
            </a:extLst>
          </p:cNvPr>
          <p:cNvSpPr>
            <a:spLocks noGrp="1"/>
          </p:cNvSpPr>
          <p:nvPr>
            <p:ph type="title"/>
          </p:nvPr>
        </p:nvSpPr>
        <p:spPr>
          <a:xfrm>
            <a:off x="4659520" y="624110"/>
            <a:ext cx="6845092" cy="1280890"/>
          </a:xfrm>
        </p:spPr>
        <p:txBody>
          <a:bodyPr>
            <a:normAutofit/>
          </a:bodyPr>
          <a:lstStyle/>
          <a:p>
            <a:r>
              <a:rPr lang="en-US" dirty="0"/>
              <a:t>Shu (God of the Air)</a:t>
            </a:r>
          </a:p>
        </p:txBody>
      </p:sp>
      <p:sp>
        <p:nvSpPr>
          <p:cNvPr id="39" name="Rectangle 38">
            <a:extLst>
              <a:ext uri="{FF2B5EF4-FFF2-40B4-BE49-F238E27FC236}">
                <a16:creationId xmlns:a16="http://schemas.microsoft.com/office/drawing/2014/main" id="{2C509E7A-337A-4664-BEC2-03F9BCA0A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71632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41" name="Freeform 11">
            <a:extLst>
              <a:ext uri="{FF2B5EF4-FFF2-40B4-BE49-F238E27FC236}">
                <a16:creationId xmlns:a16="http://schemas.microsoft.com/office/drawing/2014/main" id="{D9AB99AB-E300-4B19-97C3-9A12EA3C7B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2716320"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pic>
        <p:nvPicPr>
          <p:cNvPr id="4" name="Picture 3" descr="shu">
            <a:extLst>
              <a:ext uri="{FF2B5EF4-FFF2-40B4-BE49-F238E27FC236}">
                <a16:creationId xmlns:a16="http://schemas.microsoft.com/office/drawing/2014/main" id="{89A9AB0B-F5B4-41DC-98BA-702FC14B95E0}"/>
              </a:ext>
            </a:extLst>
          </p:cNvPr>
          <p:cNvPicPr/>
          <p:nvPr/>
        </p:nvPicPr>
        <p:blipFill rotWithShape="1">
          <a:blip r:embed="rId2">
            <a:extLst>
              <a:ext uri="{28A0092B-C50C-407E-A947-70E740481C1C}">
                <a14:useLocalDpi xmlns:a14="http://schemas.microsoft.com/office/drawing/2010/main" val="0"/>
              </a:ext>
            </a:extLst>
          </a:blip>
          <a:srcRect l="14909"/>
          <a:stretch/>
        </p:blipFill>
        <p:spPr bwMode="auto">
          <a:xfrm>
            <a:off x="20" y="1730"/>
            <a:ext cx="2720524" cy="6858000"/>
          </a:xfrm>
          <a:prstGeom prst="rect">
            <a:avLst/>
          </a:prstGeom>
          <a:noFill/>
        </p:spPr>
      </p:pic>
      <p:sp>
        <p:nvSpPr>
          <p:cNvPr id="3" name="Content Placeholder 2">
            <a:extLst>
              <a:ext uri="{FF2B5EF4-FFF2-40B4-BE49-F238E27FC236}">
                <a16:creationId xmlns:a16="http://schemas.microsoft.com/office/drawing/2014/main" id="{8165562D-D068-4574-BA3E-D7E99DE66022}"/>
              </a:ext>
            </a:extLst>
          </p:cNvPr>
          <p:cNvSpPr>
            <a:spLocks noGrp="1"/>
          </p:cNvSpPr>
          <p:nvPr>
            <p:ph idx="1"/>
          </p:nvPr>
        </p:nvSpPr>
        <p:spPr>
          <a:xfrm>
            <a:off x="4656667" y="2133600"/>
            <a:ext cx="6847944" cy="3777622"/>
          </a:xfrm>
        </p:spPr>
        <p:txBody>
          <a:bodyPr>
            <a:noAutofit/>
          </a:bodyPr>
          <a:lstStyle/>
          <a:p>
            <a:r>
              <a:rPr lang="en-US" sz="2800" dirty="0"/>
              <a:t>He is given the job of keeping Nut and </a:t>
            </a:r>
            <a:r>
              <a:rPr lang="en-US" sz="2800" dirty="0" err="1"/>
              <a:t>Geb</a:t>
            </a:r>
            <a:r>
              <a:rPr lang="en-US" sz="2800" dirty="0"/>
              <a:t> apart. </a:t>
            </a:r>
          </a:p>
          <a:p>
            <a:pPr lvl="1"/>
            <a:r>
              <a:rPr lang="en-US" sz="2800" dirty="0"/>
              <a:t>This is why the sky is so far above the earth.</a:t>
            </a:r>
          </a:p>
          <a:p>
            <a:r>
              <a:rPr lang="en-US" sz="2800" dirty="0"/>
              <a:t>He stays between them, keeping his daughter from visiting her love the earth</a:t>
            </a:r>
          </a:p>
          <a:p>
            <a:r>
              <a:rPr lang="en-US" sz="2800" dirty="0"/>
              <a:t>He is usually not depicted because he is invisible like the wind.</a:t>
            </a:r>
          </a:p>
        </p:txBody>
      </p:sp>
    </p:spTree>
    <p:extLst>
      <p:ext uri="{BB962C8B-B14F-4D97-AF65-F5344CB8AC3E}">
        <p14:creationId xmlns:p14="http://schemas.microsoft.com/office/powerpoint/2010/main" val="8655586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249A0D6-D318-4660-967B-4DDF7C74B74E}"/>
              </a:ext>
            </a:extLst>
          </p:cNvPr>
          <p:cNvSpPr txBox="1"/>
          <p:nvPr/>
        </p:nvSpPr>
        <p:spPr>
          <a:xfrm>
            <a:off x="1753495" y="774549"/>
            <a:ext cx="5206702" cy="584775"/>
          </a:xfrm>
          <a:prstGeom prst="rect">
            <a:avLst/>
          </a:prstGeom>
          <a:noFill/>
        </p:spPr>
        <p:txBody>
          <a:bodyPr wrap="square" rtlCol="0">
            <a:spAutoFit/>
          </a:bodyPr>
          <a:lstStyle/>
          <a:p>
            <a:pPr algn="ctr"/>
            <a:r>
              <a:rPr lang="en-US" sz="3200" dirty="0"/>
              <a:t>Shu</a:t>
            </a:r>
          </a:p>
        </p:txBody>
      </p:sp>
      <p:cxnSp>
        <p:nvCxnSpPr>
          <p:cNvPr id="4" name="Straight Connector 3">
            <a:extLst>
              <a:ext uri="{FF2B5EF4-FFF2-40B4-BE49-F238E27FC236}">
                <a16:creationId xmlns:a16="http://schemas.microsoft.com/office/drawing/2014/main" id="{63C6E415-4790-4F1F-8D8A-AEBE30BC7487}"/>
              </a:ext>
            </a:extLst>
          </p:cNvPr>
          <p:cNvCxnSpPr>
            <a:cxnSpLocks/>
          </p:cNvCxnSpPr>
          <p:nvPr/>
        </p:nvCxnSpPr>
        <p:spPr>
          <a:xfrm flipH="1">
            <a:off x="4356846" y="1359324"/>
            <a:ext cx="2" cy="587810"/>
          </a:xfrm>
          <a:prstGeom prst="line">
            <a:avLst/>
          </a:prstGeom>
          <a:ln w="28575"/>
        </p:spPr>
        <p:style>
          <a:lnRef idx="1">
            <a:schemeClr val="accent6"/>
          </a:lnRef>
          <a:fillRef idx="0">
            <a:schemeClr val="accent6"/>
          </a:fillRef>
          <a:effectRef idx="0">
            <a:schemeClr val="accent6"/>
          </a:effectRef>
          <a:fontRef idx="minor">
            <a:schemeClr val="tx1"/>
          </a:fontRef>
        </p:style>
      </p:cxnSp>
      <p:sp>
        <p:nvSpPr>
          <p:cNvPr id="8" name="TextBox 7">
            <a:extLst>
              <a:ext uri="{FF2B5EF4-FFF2-40B4-BE49-F238E27FC236}">
                <a16:creationId xmlns:a16="http://schemas.microsoft.com/office/drawing/2014/main" id="{5AE543AD-0D2F-47D1-880C-87EE3E849A25}"/>
              </a:ext>
            </a:extLst>
          </p:cNvPr>
          <p:cNvSpPr txBox="1"/>
          <p:nvPr/>
        </p:nvSpPr>
        <p:spPr>
          <a:xfrm>
            <a:off x="3918264" y="1983269"/>
            <a:ext cx="877163" cy="584775"/>
          </a:xfrm>
          <a:prstGeom prst="rect">
            <a:avLst/>
          </a:prstGeom>
          <a:noFill/>
        </p:spPr>
        <p:txBody>
          <a:bodyPr wrap="none" rtlCol="0">
            <a:spAutoFit/>
          </a:bodyPr>
          <a:lstStyle/>
          <a:p>
            <a:r>
              <a:rPr lang="en-US" sz="3200" dirty="0"/>
              <a:t>Nut</a:t>
            </a:r>
          </a:p>
        </p:txBody>
      </p:sp>
      <p:cxnSp>
        <p:nvCxnSpPr>
          <p:cNvPr id="10" name="Straight Connector 9">
            <a:extLst>
              <a:ext uri="{FF2B5EF4-FFF2-40B4-BE49-F238E27FC236}">
                <a16:creationId xmlns:a16="http://schemas.microsoft.com/office/drawing/2014/main" id="{2CBCB8E8-E0C3-4839-9886-3AD4E4E62FCD}"/>
              </a:ext>
            </a:extLst>
          </p:cNvPr>
          <p:cNvCxnSpPr/>
          <p:nvPr/>
        </p:nvCxnSpPr>
        <p:spPr>
          <a:xfrm>
            <a:off x="4916245" y="2275656"/>
            <a:ext cx="430306" cy="0"/>
          </a:xfrm>
          <a:prstGeom prst="line">
            <a:avLst/>
          </a:prstGeom>
          <a:ln w="28575"/>
        </p:spPr>
        <p:style>
          <a:lnRef idx="1">
            <a:schemeClr val="accent6"/>
          </a:lnRef>
          <a:fillRef idx="0">
            <a:schemeClr val="accent6"/>
          </a:fillRef>
          <a:effectRef idx="0">
            <a:schemeClr val="accent6"/>
          </a:effectRef>
          <a:fontRef idx="minor">
            <a:schemeClr val="tx1"/>
          </a:fontRef>
        </p:style>
      </p:cxnSp>
      <p:sp>
        <p:nvSpPr>
          <p:cNvPr id="11" name="TextBox 10">
            <a:extLst>
              <a:ext uri="{FF2B5EF4-FFF2-40B4-BE49-F238E27FC236}">
                <a16:creationId xmlns:a16="http://schemas.microsoft.com/office/drawing/2014/main" id="{0960FD7F-EF0F-48DB-9B99-2DBB8A3F3425}"/>
              </a:ext>
            </a:extLst>
          </p:cNvPr>
          <p:cNvSpPr txBox="1"/>
          <p:nvPr/>
        </p:nvSpPr>
        <p:spPr>
          <a:xfrm>
            <a:off x="5551620" y="1978304"/>
            <a:ext cx="1088760" cy="584775"/>
          </a:xfrm>
          <a:prstGeom prst="rect">
            <a:avLst/>
          </a:prstGeom>
          <a:noFill/>
        </p:spPr>
        <p:txBody>
          <a:bodyPr wrap="none" rtlCol="0">
            <a:spAutoFit/>
          </a:bodyPr>
          <a:lstStyle/>
          <a:p>
            <a:r>
              <a:rPr lang="en-US" sz="3200" dirty="0" err="1"/>
              <a:t>Geb</a:t>
            </a:r>
            <a:endParaRPr lang="en-US" sz="3200" dirty="0"/>
          </a:p>
        </p:txBody>
      </p:sp>
    </p:spTree>
    <p:extLst>
      <p:ext uri="{BB962C8B-B14F-4D97-AF65-F5344CB8AC3E}">
        <p14:creationId xmlns:p14="http://schemas.microsoft.com/office/powerpoint/2010/main" val="37845658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additive="base">
                                        <p:cTn id="12" dur="500" fill="hold"/>
                                        <p:tgtEl>
                                          <p:spTgt spid="8"/>
                                        </p:tgtEl>
                                        <p:attrNameLst>
                                          <p:attrName>ppt_x</p:attrName>
                                        </p:attrNameLst>
                                      </p:cBhvr>
                                      <p:tavLst>
                                        <p:tav tm="0">
                                          <p:val>
                                            <p:strVal val="#ppt_x"/>
                                          </p:val>
                                        </p:tav>
                                        <p:tav tm="100000">
                                          <p:val>
                                            <p:strVal val="#ppt_x"/>
                                          </p:val>
                                        </p:tav>
                                      </p:tavLst>
                                    </p:anim>
                                    <p:anim calcmode="lin" valueType="num">
                                      <p:cBhvr additive="base">
                                        <p:cTn id="13"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nodeType="click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wipe(down)">
                                      <p:cBhvr>
                                        <p:cTn id="18" dur="500"/>
                                        <p:tgtEl>
                                          <p:spTgt spid="10"/>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anim calcmode="lin" valueType="num">
                                      <p:cBhvr additive="base">
                                        <p:cTn id="23" dur="500" fill="hold"/>
                                        <p:tgtEl>
                                          <p:spTgt spid="11"/>
                                        </p:tgtEl>
                                        <p:attrNameLst>
                                          <p:attrName>ppt_x</p:attrName>
                                        </p:attrNameLst>
                                      </p:cBhvr>
                                      <p:tavLst>
                                        <p:tav tm="0">
                                          <p:val>
                                            <p:strVal val="#ppt_x"/>
                                          </p:val>
                                        </p:tav>
                                        <p:tav tm="100000">
                                          <p:val>
                                            <p:strVal val="#ppt_x"/>
                                          </p:val>
                                        </p:tav>
                                      </p:tavLst>
                                    </p:anim>
                                    <p:anim calcmode="lin" valueType="num">
                                      <p:cBhvr additive="base">
                                        <p:cTn id="2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1"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9EE869B-085D-43B3-AED8-9B06556124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20" y="-1"/>
            <a:ext cx="1220724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1" name="Rectangle 10">
            <a:extLst>
              <a:ext uri="{FF2B5EF4-FFF2-40B4-BE49-F238E27FC236}">
                <a16:creationId xmlns:a16="http://schemas.microsoft.com/office/drawing/2014/main" id="{C54E744A-A072-47AF-981A-37186176C2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 y="0"/>
            <a:ext cx="8229600" cy="6858000"/>
          </a:xfrm>
          <a:prstGeom prst="rect">
            <a:avLst/>
          </a:prstGeom>
          <a:solidFill>
            <a:schemeClr val="tx2">
              <a:lumMod val="50000"/>
              <a:alpha val="90000"/>
            </a:schemeClr>
          </a:solidFill>
          <a:ln>
            <a:noFill/>
          </a:ln>
          <a:effectLst/>
        </p:spPr>
        <p:style>
          <a:lnRef idx="1">
            <a:schemeClr val="accent1"/>
          </a:lnRef>
          <a:fillRef idx="3">
            <a:schemeClr val="accent1"/>
          </a:fillRef>
          <a:effectRef idx="2">
            <a:schemeClr val="accent1"/>
          </a:effectRef>
          <a:fontRef idx="minor">
            <a:schemeClr val="lt1"/>
          </a:fontRef>
        </p:style>
      </p:sp>
      <p:pic>
        <p:nvPicPr>
          <p:cNvPr id="4" name="Picture 3" descr="osiris">
            <a:extLst>
              <a:ext uri="{FF2B5EF4-FFF2-40B4-BE49-F238E27FC236}">
                <a16:creationId xmlns:a16="http://schemas.microsoft.com/office/drawing/2014/main" id="{951E8B65-0E6B-4A76-91E9-0085EC4A74FC}"/>
              </a:ext>
            </a:extLst>
          </p:cNvPr>
          <p:cNvPicPr/>
          <p:nvPr/>
        </p:nvPicPr>
        <p:blipFill rotWithShape="1">
          <a:blip r:embed="rId2">
            <a:extLst>
              <a:ext uri="{28A0092B-C50C-407E-A947-70E740481C1C}">
                <a14:useLocalDpi xmlns:a14="http://schemas.microsoft.com/office/drawing/2010/main" val="0"/>
              </a:ext>
            </a:extLst>
          </a:blip>
          <a:srcRect t="7111" b="13130"/>
          <a:stretch/>
        </p:blipFill>
        <p:spPr bwMode="auto">
          <a:xfrm>
            <a:off x="8229598" y="10"/>
            <a:ext cx="3962401" cy="6857990"/>
          </a:xfrm>
          <a:prstGeom prst="rect">
            <a:avLst/>
          </a:prstGeom>
          <a:noFill/>
        </p:spPr>
      </p:pic>
      <p:sp>
        <p:nvSpPr>
          <p:cNvPr id="13" name="Freeform 5">
            <a:extLst>
              <a:ext uri="{FF2B5EF4-FFF2-40B4-BE49-F238E27FC236}">
                <a16:creationId xmlns:a16="http://schemas.microsoft.com/office/drawing/2014/main" id="{F0254341-1068-4FB7-8AEF-220C6EB41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1" y="659027"/>
            <a:ext cx="9042690" cy="1035152"/>
          </a:xfrm>
          <a:custGeom>
            <a:avLst/>
            <a:gdLst>
              <a:gd name="T0" fmla="*/ 1900 w 1902"/>
              <a:gd name="T1" fmla="*/ 77 h 163"/>
              <a:gd name="T2" fmla="*/ 1826 w 1902"/>
              <a:gd name="T3" fmla="*/ 3 h 163"/>
              <a:gd name="T4" fmla="*/ 1825 w 1902"/>
              <a:gd name="T5" fmla="*/ 2 h 163"/>
              <a:gd name="T6" fmla="*/ 1819 w 1902"/>
              <a:gd name="T7" fmla="*/ 0 h 163"/>
              <a:gd name="T8" fmla="*/ 1363 w 1902"/>
              <a:gd name="T9" fmla="*/ 0 h 163"/>
              <a:gd name="T10" fmla="*/ 1348 w 1902"/>
              <a:gd name="T11" fmla="*/ 0 h 163"/>
              <a:gd name="T12" fmla="*/ 1225 w 1902"/>
              <a:gd name="T13" fmla="*/ 0 h 163"/>
              <a:gd name="T14" fmla="*/ 1033 w 1902"/>
              <a:gd name="T15" fmla="*/ 0 h 163"/>
              <a:gd name="T16" fmla="*/ 892 w 1902"/>
              <a:gd name="T17" fmla="*/ 0 h 163"/>
              <a:gd name="T18" fmla="*/ 786 w 1902"/>
              <a:gd name="T19" fmla="*/ 0 h 163"/>
              <a:gd name="T20" fmla="*/ 577 w 1902"/>
              <a:gd name="T21" fmla="*/ 0 h 163"/>
              <a:gd name="T22" fmla="*/ 562 w 1902"/>
              <a:gd name="T23" fmla="*/ 0 h 163"/>
              <a:gd name="T24" fmla="*/ 439 w 1902"/>
              <a:gd name="T25" fmla="*/ 0 h 163"/>
              <a:gd name="T26" fmla="*/ 106 w 1902"/>
              <a:gd name="T27" fmla="*/ 0 h 163"/>
              <a:gd name="T28" fmla="*/ 0 w 1902"/>
              <a:gd name="T29" fmla="*/ 0 h 163"/>
              <a:gd name="T30" fmla="*/ 0 w 1902"/>
              <a:gd name="T31" fmla="*/ 163 h 163"/>
              <a:gd name="T32" fmla="*/ 106 w 1902"/>
              <a:gd name="T33" fmla="*/ 163 h 163"/>
              <a:gd name="T34" fmla="*/ 439 w 1902"/>
              <a:gd name="T35" fmla="*/ 163 h 163"/>
              <a:gd name="T36" fmla="*/ 562 w 1902"/>
              <a:gd name="T37" fmla="*/ 163 h 163"/>
              <a:gd name="T38" fmla="*/ 577 w 1902"/>
              <a:gd name="T39" fmla="*/ 163 h 163"/>
              <a:gd name="T40" fmla="*/ 786 w 1902"/>
              <a:gd name="T41" fmla="*/ 163 h 163"/>
              <a:gd name="T42" fmla="*/ 892 w 1902"/>
              <a:gd name="T43" fmla="*/ 163 h 163"/>
              <a:gd name="T44" fmla="*/ 1033 w 1902"/>
              <a:gd name="T45" fmla="*/ 163 h 163"/>
              <a:gd name="T46" fmla="*/ 1225 w 1902"/>
              <a:gd name="T47" fmla="*/ 163 h 163"/>
              <a:gd name="T48" fmla="*/ 1348 w 1902"/>
              <a:gd name="T49" fmla="*/ 163 h 163"/>
              <a:gd name="T50" fmla="*/ 1363 w 1902"/>
              <a:gd name="T51" fmla="*/ 163 h 163"/>
              <a:gd name="T52" fmla="*/ 1819 w 1902"/>
              <a:gd name="T53" fmla="*/ 163 h 163"/>
              <a:gd name="T54" fmla="*/ 1825 w 1902"/>
              <a:gd name="T55" fmla="*/ 161 h 163"/>
              <a:gd name="T56" fmla="*/ 1826 w 1902"/>
              <a:gd name="T57" fmla="*/ 160 h 163"/>
              <a:gd name="T58" fmla="*/ 1900 w 1902"/>
              <a:gd name="T59" fmla="*/ 86 h 163"/>
              <a:gd name="T60" fmla="*/ 1900 w 1902"/>
              <a:gd name="T61" fmla="*/ 77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902" h="163">
                <a:moveTo>
                  <a:pt x="1900" y="77"/>
                </a:moveTo>
                <a:cubicBezTo>
                  <a:pt x="1826" y="3"/>
                  <a:pt x="1826" y="3"/>
                  <a:pt x="1826" y="3"/>
                </a:cubicBezTo>
                <a:cubicBezTo>
                  <a:pt x="1825" y="2"/>
                  <a:pt x="1825" y="2"/>
                  <a:pt x="1825" y="2"/>
                </a:cubicBezTo>
                <a:cubicBezTo>
                  <a:pt x="1823" y="1"/>
                  <a:pt x="1821" y="0"/>
                  <a:pt x="1819" y="0"/>
                </a:cubicBezTo>
                <a:cubicBezTo>
                  <a:pt x="1363" y="0"/>
                  <a:pt x="1363" y="0"/>
                  <a:pt x="1363" y="0"/>
                </a:cubicBezTo>
                <a:cubicBezTo>
                  <a:pt x="1348" y="0"/>
                  <a:pt x="1348" y="0"/>
                  <a:pt x="1348" y="0"/>
                </a:cubicBezTo>
                <a:cubicBezTo>
                  <a:pt x="1225" y="0"/>
                  <a:pt x="1225" y="0"/>
                  <a:pt x="1225" y="0"/>
                </a:cubicBezTo>
                <a:cubicBezTo>
                  <a:pt x="1033" y="0"/>
                  <a:pt x="1033" y="0"/>
                  <a:pt x="1033" y="0"/>
                </a:cubicBezTo>
                <a:cubicBezTo>
                  <a:pt x="892" y="0"/>
                  <a:pt x="892" y="0"/>
                  <a:pt x="892" y="0"/>
                </a:cubicBezTo>
                <a:cubicBezTo>
                  <a:pt x="786" y="0"/>
                  <a:pt x="786" y="0"/>
                  <a:pt x="786" y="0"/>
                </a:cubicBezTo>
                <a:cubicBezTo>
                  <a:pt x="577" y="0"/>
                  <a:pt x="577" y="0"/>
                  <a:pt x="577" y="0"/>
                </a:cubicBezTo>
                <a:cubicBezTo>
                  <a:pt x="562" y="0"/>
                  <a:pt x="562" y="0"/>
                  <a:pt x="562" y="0"/>
                </a:cubicBezTo>
                <a:cubicBezTo>
                  <a:pt x="439" y="0"/>
                  <a:pt x="439" y="0"/>
                  <a:pt x="439" y="0"/>
                </a:cubicBezTo>
                <a:cubicBezTo>
                  <a:pt x="106" y="0"/>
                  <a:pt x="106" y="0"/>
                  <a:pt x="106" y="0"/>
                </a:cubicBezTo>
                <a:cubicBezTo>
                  <a:pt x="0" y="0"/>
                  <a:pt x="0" y="0"/>
                  <a:pt x="0" y="0"/>
                </a:cubicBezTo>
                <a:cubicBezTo>
                  <a:pt x="0" y="163"/>
                  <a:pt x="0" y="163"/>
                  <a:pt x="0" y="163"/>
                </a:cubicBezTo>
                <a:cubicBezTo>
                  <a:pt x="106" y="163"/>
                  <a:pt x="106" y="163"/>
                  <a:pt x="106" y="163"/>
                </a:cubicBezTo>
                <a:cubicBezTo>
                  <a:pt x="439" y="163"/>
                  <a:pt x="439" y="163"/>
                  <a:pt x="439" y="163"/>
                </a:cubicBezTo>
                <a:cubicBezTo>
                  <a:pt x="562" y="163"/>
                  <a:pt x="562" y="163"/>
                  <a:pt x="562" y="163"/>
                </a:cubicBezTo>
                <a:cubicBezTo>
                  <a:pt x="577" y="163"/>
                  <a:pt x="577" y="163"/>
                  <a:pt x="577" y="163"/>
                </a:cubicBezTo>
                <a:cubicBezTo>
                  <a:pt x="786" y="163"/>
                  <a:pt x="786" y="163"/>
                  <a:pt x="786" y="163"/>
                </a:cubicBezTo>
                <a:cubicBezTo>
                  <a:pt x="892" y="163"/>
                  <a:pt x="892" y="163"/>
                  <a:pt x="892" y="163"/>
                </a:cubicBezTo>
                <a:cubicBezTo>
                  <a:pt x="1033" y="163"/>
                  <a:pt x="1033" y="163"/>
                  <a:pt x="1033" y="163"/>
                </a:cubicBezTo>
                <a:cubicBezTo>
                  <a:pt x="1225" y="163"/>
                  <a:pt x="1225" y="163"/>
                  <a:pt x="1225" y="163"/>
                </a:cubicBezTo>
                <a:cubicBezTo>
                  <a:pt x="1348" y="163"/>
                  <a:pt x="1348" y="163"/>
                  <a:pt x="1348" y="163"/>
                </a:cubicBezTo>
                <a:cubicBezTo>
                  <a:pt x="1363" y="163"/>
                  <a:pt x="1363" y="163"/>
                  <a:pt x="1363" y="163"/>
                </a:cubicBezTo>
                <a:cubicBezTo>
                  <a:pt x="1819" y="163"/>
                  <a:pt x="1819" y="163"/>
                  <a:pt x="1819" y="163"/>
                </a:cubicBezTo>
                <a:cubicBezTo>
                  <a:pt x="1821" y="163"/>
                  <a:pt x="1823" y="162"/>
                  <a:pt x="1825" y="161"/>
                </a:cubicBezTo>
                <a:cubicBezTo>
                  <a:pt x="1825" y="160"/>
                  <a:pt x="1825" y="160"/>
                  <a:pt x="1826" y="160"/>
                </a:cubicBezTo>
                <a:cubicBezTo>
                  <a:pt x="1900" y="86"/>
                  <a:pt x="1900" y="86"/>
                  <a:pt x="1900" y="86"/>
                </a:cubicBezTo>
                <a:cubicBezTo>
                  <a:pt x="1902" y="83"/>
                  <a:pt x="1902" y="79"/>
                  <a:pt x="1900" y="77"/>
                </a:cubicBezTo>
                <a:close/>
              </a:path>
            </a:pathLst>
          </a:custGeom>
          <a:solidFill>
            <a:schemeClr val="accent1"/>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3CEB62B4-7BB8-4E5C-B461-BC29EA21A74F}"/>
              </a:ext>
            </a:extLst>
          </p:cNvPr>
          <p:cNvSpPr>
            <a:spLocks noGrp="1"/>
          </p:cNvSpPr>
          <p:nvPr>
            <p:ph type="title"/>
          </p:nvPr>
        </p:nvSpPr>
        <p:spPr>
          <a:xfrm>
            <a:off x="541867" y="787400"/>
            <a:ext cx="7145866" cy="778933"/>
          </a:xfrm>
        </p:spPr>
        <p:txBody>
          <a:bodyPr anchor="ctr">
            <a:normAutofit/>
          </a:bodyPr>
          <a:lstStyle/>
          <a:p>
            <a:r>
              <a:rPr lang="en-US" sz="3200" dirty="0">
                <a:solidFill>
                  <a:srgbClr val="FEFFFF"/>
                </a:solidFill>
              </a:rPr>
              <a:t>Osiris (God of the Underworld)</a:t>
            </a:r>
          </a:p>
        </p:txBody>
      </p:sp>
      <p:sp>
        <p:nvSpPr>
          <p:cNvPr id="3" name="Content Placeholder 2">
            <a:extLst>
              <a:ext uri="{FF2B5EF4-FFF2-40B4-BE49-F238E27FC236}">
                <a16:creationId xmlns:a16="http://schemas.microsoft.com/office/drawing/2014/main" id="{DFA9513E-B670-4C37-B6E5-5BCF7A92559F}"/>
              </a:ext>
            </a:extLst>
          </p:cNvPr>
          <p:cNvSpPr>
            <a:spLocks noGrp="1"/>
          </p:cNvSpPr>
          <p:nvPr>
            <p:ph idx="1"/>
          </p:nvPr>
        </p:nvSpPr>
        <p:spPr>
          <a:xfrm>
            <a:off x="541866" y="2032000"/>
            <a:ext cx="7145867" cy="3879222"/>
          </a:xfrm>
        </p:spPr>
        <p:txBody>
          <a:bodyPr>
            <a:noAutofit/>
          </a:bodyPr>
          <a:lstStyle/>
          <a:p>
            <a:r>
              <a:rPr lang="en-US" sz="2000" dirty="0">
                <a:solidFill>
                  <a:schemeClr val="bg1">
                    <a:lumMod val="85000"/>
                  </a:schemeClr>
                </a:solidFill>
              </a:rPr>
              <a:t>The first son of </a:t>
            </a:r>
            <a:r>
              <a:rPr lang="en-US" sz="2000" dirty="0" err="1">
                <a:solidFill>
                  <a:schemeClr val="bg1">
                    <a:lumMod val="85000"/>
                  </a:schemeClr>
                </a:solidFill>
              </a:rPr>
              <a:t>Geb</a:t>
            </a:r>
            <a:r>
              <a:rPr lang="en-US" sz="2000" dirty="0">
                <a:solidFill>
                  <a:schemeClr val="bg1">
                    <a:lumMod val="85000"/>
                  </a:schemeClr>
                </a:solidFill>
              </a:rPr>
              <a:t> and Nut, Osiris was a wise and good pharaoh when he took over the world from Ra</a:t>
            </a:r>
          </a:p>
          <a:p>
            <a:r>
              <a:rPr lang="en-US" sz="2000" dirty="0">
                <a:solidFill>
                  <a:schemeClr val="bg1">
                    <a:lumMod val="85000"/>
                  </a:schemeClr>
                </a:solidFill>
              </a:rPr>
              <a:t> Osiris’s brother Set was jealous of him. Set tricked him into laying down in a golden coffin, then sealed the coffin and cut it into pieces. Set scattered the pieces all over Egypt.</a:t>
            </a:r>
          </a:p>
          <a:p>
            <a:pPr lvl="1"/>
            <a:r>
              <a:rPr lang="en-US" sz="2000" dirty="0">
                <a:solidFill>
                  <a:schemeClr val="bg1">
                    <a:lumMod val="85000"/>
                  </a:schemeClr>
                </a:solidFill>
              </a:rPr>
              <a:t> Osiris’s wife Isis spent years searching for them. Eventually, Isis put her husband back together, binding him in cloth to make the first mummy, but Osiris only came partially back to life.</a:t>
            </a:r>
          </a:p>
          <a:p>
            <a:r>
              <a:rPr lang="en-US" sz="2000" dirty="0">
                <a:solidFill>
                  <a:schemeClr val="bg1">
                    <a:lumMod val="85000"/>
                  </a:schemeClr>
                </a:solidFill>
              </a:rPr>
              <a:t>After that, he was the god of the underworld, sitting in judgment over the souls of the dead.</a:t>
            </a:r>
          </a:p>
        </p:txBody>
      </p:sp>
    </p:spTree>
    <p:extLst>
      <p:ext uri="{BB962C8B-B14F-4D97-AF65-F5344CB8AC3E}">
        <p14:creationId xmlns:p14="http://schemas.microsoft.com/office/powerpoint/2010/main" val="6173781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E4BB49-2D21-4365-BF54-C5FFFFB929A3}"/>
              </a:ext>
            </a:extLst>
          </p:cNvPr>
          <p:cNvSpPr>
            <a:spLocks noGrp="1"/>
          </p:cNvSpPr>
          <p:nvPr>
            <p:ph type="title"/>
          </p:nvPr>
        </p:nvSpPr>
        <p:spPr>
          <a:xfrm>
            <a:off x="1874468" y="330475"/>
            <a:ext cx="8911687" cy="856347"/>
          </a:xfrm>
        </p:spPr>
        <p:txBody>
          <a:bodyPr/>
          <a:lstStyle/>
          <a:p>
            <a:r>
              <a:rPr lang="en-US" dirty="0"/>
              <a:t>Isis (Goddess of Magic)</a:t>
            </a:r>
          </a:p>
        </p:txBody>
      </p:sp>
      <p:sp>
        <p:nvSpPr>
          <p:cNvPr id="3" name="Content Placeholder 2">
            <a:extLst>
              <a:ext uri="{FF2B5EF4-FFF2-40B4-BE49-F238E27FC236}">
                <a16:creationId xmlns:a16="http://schemas.microsoft.com/office/drawing/2014/main" id="{BBACA31D-8AE7-4C20-9ABE-4A78C23C3251}"/>
              </a:ext>
            </a:extLst>
          </p:cNvPr>
          <p:cNvSpPr>
            <a:spLocks noGrp="1"/>
          </p:cNvSpPr>
          <p:nvPr>
            <p:ph idx="1"/>
          </p:nvPr>
        </p:nvSpPr>
        <p:spPr>
          <a:xfrm>
            <a:off x="1638300" y="1186822"/>
            <a:ext cx="8915400" cy="3777622"/>
          </a:xfrm>
        </p:spPr>
        <p:txBody>
          <a:bodyPr/>
          <a:lstStyle/>
          <a:p>
            <a:r>
              <a:rPr lang="en-US" sz="2400" dirty="0"/>
              <a:t>A clever and ambitious woman. </a:t>
            </a:r>
          </a:p>
          <a:p>
            <a:r>
              <a:rPr lang="en-US" sz="2400" dirty="0"/>
              <a:t>She tricked Ra into retiring by poisoning him with a magic snake, then encouraging the old sun god to reveal his secret name so Isis could cure him. Once Isis knew Ra’s secret name, she could force him to do just about anything. She encouraged him to retreat into the sky, opening the throne for Osiris.</a:t>
            </a:r>
          </a:p>
          <a:p>
            <a:pPr marL="0" indent="0">
              <a:buNone/>
            </a:pPr>
            <a:endParaRPr lang="en-US" dirty="0"/>
          </a:p>
        </p:txBody>
      </p:sp>
      <p:pic>
        <p:nvPicPr>
          <p:cNvPr id="4" name="Picture 3" descr="isis">
            <a:extLst>
              <a:ext uri="{FF2B5EF4-FFF2-40B4-BE49-F238E27FC236}">
                <a16:creationId xmlns:a16="http://schemas.microsoft.com/office/drawing/2014/main" id="{B387798D-21CB-47D4-8A08-D30AE7173E9D}"/>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2589210" y="3429000"/>
            <a:ext cx="8915401" cy="3429000"/>
          </a:xfrm>
          <a:prstGeom prst="rect">
            <a:avLst/>
          </a:prstGeom>
          <a:noFill/>
          <a:ln>
            <a:noFill/>
          </a:ln>
        </p:spPr>
      </p:pic>
    </p:spTree>
    <p:extLst>
      <p:ext uri="{BB962C8B-B14F-4D97-AF65-F5344CB8AC3E}">
        <p14:creationId xmlns:p14="http://schemas.microsoft.com/office/powerpoint/2010/main" val="13734597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9EE869B-085D-43B3-AED8-9B06556124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20" y="-1"/>
            <a:ext cx="1220724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1" name="Rectangle 10">
            <a:extLst>
              <a:ext uri="{FF2B5EF4-FFF2-40B4-BE49-F238E27FC236}">
                <a16:creationId xmlns:a16="http://schemas.microsoft.com/office/drawing/2014/main" id="{C54E744A-A072-47AF-981A-37186176C2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 y="0"/>
            <a:ext cx="8229600" cy="6858000"/>
          </a:xfrm>
          <a:prstGeom prst="rect">
            <a:avLst/>
          </a:prstGeom>
          <a:solidFill>
            <a:schemeClr val="tx2">
              <a:lumMod val="50000"/>
              <a:alpha val="90000"/>
            </a:schemeClr>
          </a:solidFill>
          <a:ln>
            <a:noFill/>
          </a:ln>
          <a:effectLst/>
        </p:spPr>
        <p:style>
          <a:lnRef idx="1">
            <a:schemeClr val="accent1"/>
          </a:lnRef>
          <a:fillRef idx="3">
            <a:schemeClr val="accent1"/>
          </a:fillRef>
          <a:effectRef idx="2">
            <a:schemeClr val="accent1"/>
          </a:effectRef>
          <a:fontRef idx="minor">
            <a:schemeClr val="lt1"/>
          </a:fontRef>
        </p:style>
      </p:sp>
      <p:pic>
        <p:nvPicPr>
          <p:cNvPr id="4" name="Picture 3" descr="set">
            <a:extLst>
              <a:ext uri="{FF2B5EF4-FFF2-40B4-BE49-F238E27FC236}">
                <a16:creationId xmlns:a16="http://schemas.microsoft.com/office/drawing/2014/main" id="{83776399-F09F-4BF9-A5EB-DC49A3B25B22}"/>
              </a:ext>
            </a:extLst>
          </p:cNvPr>
          <p:cNvPicPr/>
          <p:nvPr/>
        </p:nvPicPr>
        <p:blipFill rotWithShape="1">
          <a:blip r:embed="rId2">
            <a:extLst>
              <a:ext uri="{28A0092B-C50C-407E-A947-70E740481C1C}">
                <a14:useLocalDpi xmlns:a14="http://schemas.microsoft.com/office/drawing/2010/main" val="0"/>
              </a:ext>
            </a:extLst>
          </a:blip>
          <a:srcRect b="10000"/>
          <a:stretch/>
        </p:blipFill>
        <p:spPr bwMode="auto">
          <a:xfrm>
            <a:off x="8229598" y="10"/>
            <a:ext cx="3962401" cy="6857990"/>
          </a:xfrm>
          <a:prstGeom prst="rect">
            <a:avLst/>
          </a:prstGeom>
          <a:noFill/>
        </p:spPr>
      </p:pic>
      <p:sp>
        <p:nvSpPr>
          <p:cNvPr id="13" name="Freeform 5">
            <a:extLst>
              <a:ext uri="{FF2B5EF4-FFF2-40B4-BE49-F238E27FC236}">
                <a16:creationId xmlns:a16="http://schemas.microsoft.com/office/drawing/2014/main" id="{F0254341-1068-4FB7-8AEF-220C6EB41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1" y="659027"/>
            <a:ext cx="9042690" cy="1035152"/>
          </a:xfrm>
          <a:custGeom>
            <a:avLst/>
            <a:gdLst>
              <a:gd name="T0" fmla="*/ 1900 w 1902"/>
              <a:gd name="T1" fmla="*/ 77 h 163"/>
              <a:gd name="T2" fmla="*/ 1826 w 1902"/>
              <a:gd name="T3" fmla="*/ 3 h 163"/>
              <a:gd name="T4" fmla="*/ 1825 w 1902"/>
              <a:gd name="T5" fmla="*/ 2 h 163"/>
              <a:gd name="T6" fmla="*/ 1819 w 1902"/>
              <a:gd name="T7" fmla="*/ 0 h 163"/>
              <a:gd name="T8" fmla="*/ 1363 w 1902"/>
              <a:gd name="T9" fmla="*/ 0 h 163"/>
              <a:gd name="T10" fmla="*/ 1348 w 1902"/>
              <a:gd name="T11" fmla="*/ 0 h 163"/>
              <a:gd name="T12" fmla="*/ 1225 w 1902"/>
              <a:gd name="T13" fmla="*/ 0 h 163"/>
              <a:gd name="T14" fmla="*/ 1033 w 1902"/>
              <a:gd name="T15" fmla="*/ 0 h 163"/>
              <a:gd name="T16" fmla="*/ 892 w 1902"/>
              <a:gd name="T17" fmla="*/ 0 h 163"/>
              <a:gd name="T18" fmla="*/ 786 w 1902"/>
              <a:gd name="T19" fmla="*/ 0 h 163"/>
              <a:gd name="T20" fmla="*/ 577 w 1902"/>
              <a:gd name="T21" fmla="*/ 0 h 163"/>
              <a:gd name="T22" fmla="*/ 562 w 1902"/>
              <a:gd name="T23" fmla="*/ 0 h 163"/>
              <a:gd name="T24" fmla="*/ 439 w 1902"/>
              <a:gd name="T25" fmla="*/ 0 h 163"/>
              <a:gd name="T26" fmla="*/ 106 w 1902"/>
              <a:gd name="T27" fmla="*/ 0 h 163"/>
              <a:gd name="T28" fmla="*/ 0 w 1902"/>
              <a:gd name="T29" fmla="*/ 0 h 163"/>
              <a:gd name="T30" fmla="*/ 0 w 1902"/>
              <a:gd name="T31" fmla="*/ 163 h 163"/>
              <a:gd name="T32" fmla="*/ 106 w 1902"/>
              <a:gd name="T33" fmla="*/ 163 h 163"/>
              <a:gd name="T34" fmla="*/ 439 w 1902"/>
              <a:gd name="T35" fmla="*/ 163 h 163"/>
              <a:gd name="T36" fmla="*/ 562 w 1902"/>
              <a:gd name="T37" fmla="*/ 163 h 163"/>
              <a:gd name="T38" fmla="*/ 577 w 1902"/>
              <a:gd name="T39" fmla="*/ 163 h 163"/>
              <a:gd name="T40" fmla="*/ 786 w 1902"/>
              <a:gd name="T41" fmla="*/ 163 h 163"/>
              <a:gd name="T42" fmla="*/ 892 w 1902"/>
              <a:gd name="T43" fmla="*/ 163 h 163"/>
              <a:gd name="T44" fmla="*/ 1033 w 1902"/>
              <a:gd name="T45" fmla="*/ 163 h 163"/>
              <a:gd name="T46" fmla="*/ 1225 w 1902"/>
              <a:gd name="T47" fmla="*/ 163 h 163"/>
              <a:gd name="T48" fmla="*/ 1348 w 1902"/>
              <a:gd name="T49" fmla="*/ 163 h 163"/>
              <a:gd name="T50" fmla="*/ 1363 w 1902"/>
              <a:gd name="T51" fmla="*/ 163 h 163"/>
              <a:gd name="T52" fmla="*/ 1819 w 1902"/>
              <a:gd name="T53" fmla="*/ 163 h 163"/>
              <a:gd name="T54" fmla="*/ 1825 w 1902"/>
              <a:gd name="T55" fmla="*/ 161 h 163"/>
              <a:gd name="T56" fmla="*/ 1826 w 1902"/>
              <a:gd name="T57" fmla="*/ 160 h 163"/>
              <a:gd name="T58" fmla="*/ 1900 w 1902"/>
              <a:gd name="T59" fmla="*/ 86 h 163"/>
              <a:gd name="T60" fmla="*/ 1900 w 1902"/>
              <a:gd name="T61" fmla="*/ 77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902" h="163">
                <a:moveTo>
                  <a:pt x="1900" y="77"/>
                </a:moveTo>
                <a:cubicBezTo>
                  <a:pt x="1826" y="3"/>
                  <a:pt x="1826" y="3"/>
                  <a:pt x="1826" y="3"/>
                </a:cubicBezTo>
                <a:cubicBezTo>
                  <a:pt x="1825" y="2"/>
                  <a:pt x="1825" y="2"/>
                  <a:pt x="1825" y="2"/>
                </a:cubicBezTo>
                <a:cubicBezTo>
                  <a:pt x="1823" y="1"/>
                  <a:pt x="1821" y="0"/>
                  <a:pt x="1819" y="0"/>
                </a:cubicBezTo>
                <a:cubicBezTo>
                  <a:pt x="1363" y="0"/>
                  <a:pt x="1363" y="0"/>
                  <a:pt x="1363" y="0"/>
                </a:cubicBezTo>
                <a:cubicBezTo>
                  <a:pt x="1348" y="0"/>
                  <a:pt x="1348" y="0"/>
                  <a:pt x="1348" y="0"/>
                </a:cubicBezTo>
                <a:cubicBezTo>
                  <a:pt x="1225" y="0"/>
                  <a:pt x="1225" y="0"/>
                  <a:pt x="1225" y="0"/>
                </a:cubicBezTo>
                <a:cubicBezTo>
                  <a:pt x="1033" y="0"/>
                  <a:pt x="1033" y="0"/>
                  <a:pt x="1033" y="0"/>
                </a:cubicBezTo>
                <a:cubicBezTo>
                  <a:pt x="892" y="0"/>
                  <a:pt x="892" y="0"/>
                  <a:pt x="892" y="0"/>
                </a:cubicBezTo>
                <a:cubicBezTo>
                  <a:pt x="786" y="0"/>
                  <a:pt x="786" y="0"/>
                  <a:pt x="786" y="0"/>
                </a:cubicBezTo>
                <a:cubicBezTo>
                  <a:pt x="577" y="0"/>
                  <a:pt x="577" y="0"/>
                  <a:pt x="577" y="0"/>
                </a:cubicBezTo>
                <a:cubicBezTo>
                  <a:pt x="562" y="0"/>
                  <a:pt x="562" y="0"/>
                  <a:pt x="562" y="0"/>
                </a:cubicBezTo>
                <a:cubicBezTo>
                  <a:pt x="439" y="0"/>
                  <a:pt x="439" y="0"/>
                  <a:pt x="439" y="0"/>
                </a:cubicBezTo>
                <a:cubicBezTo>
                  <a:pt x="106" y="0"/>
                  <a:pt x="106" y="0"/>
                  <a:pt x="106" y="0"/>
                </a:cubicBezTo>
                <a:cubicBezTo>
                  <a:pt x="0" y="0"/>
                  <a:pt x="0" y="0"/>
                  <a:pt x="0" y="0"/>
                </a:cubicBezTo>
                <a:cubicBezTo>
                  <a:pt x="0" y="163"/>
                  <a:pt x="0" y="163"/>
                  <a:pt x="0" y="163"/>
                </a:cubicBezTo>
                <a:cubicBezTo>
                  <a:pt x="106" y="163"/>
                  <a:pt x="106" y="163"/>
                  <a:pt x="106" y="163"/>
                </a:cubicBezTo>
                <a:cubicBezTo>
                  <a:pt x="439" y="163"/>
                  <a:pt x="439" y="163"/>
                  <a:pt x="439" y="163"/>
                </a:cubicBezTo>
                <a:cubicBezTo>
                  <a:pt x="562" y="163"/>
                  <a:pt x="562" y="163"/>
                  <a:pt x="562" y="163"/>
                </a:cubicBezTo>
                <a:cubicBezTo>
                  <a:pt x="577" y="163"/>
                  <a:pt x="577" y="163"/>
                  <a:pt x="577" y="163"/>
                </a:cubicBezTo>
                <a:cubicBezTo>
                  <a:pt x="786" y="163"/>
                  <a:pt x="786" y="163"/>
                  <a:pt x="786" y="163"/>
                </a:cubicBezTo>
                <a:cubicBezTo>
                  <a:pt x="892" y="163"/>
                  <a:pt x="892" y="163"/>
                  <a:pt x="892" y="163"/>
                </a:cubicBezTo>
                <a:cubicBezTo>
                  <a:pt x="1033" y="163"/>
                  <a:pt x="1033" y="163"/>
                  <a:pt x="1033" y="163"/>
                </a:cubicBezTo>
                <a:cubicBezTo>
                  <a:pt x="1225" y="163"/>
                  <a:pt x="1225" y="163"/>
                  <a:pt x="1225" y="163"/>
                </a:cubicBezTo>
                <a:cubicBezTo>
                  <a:pt x="1348" y="163"/>
                  <a:pt x="1348" y="163"/>
                  <a:pt x="1348" y="163"/>
                </a:cubicBezTo>
                <a:cubicBezTo>
                  <a:pt x="1363" y="163"/>
                  <a:pt x="1363" y="163"/>
                  <a:pt x="1363" y="163"/>
                </a:cubicBezTo>
                <a:cubicBezTo>
                  <a:pt x="1819" y="163"/>
                  <a:pt x="1819" y="163"/>
                  <a:pt x="1819" y="163"/>
                </a:cubicBezTo>
                <a:cubicBezTo>
                  <a:pt x="1821" y="163"/>
                  <a:pt x="1823" y="162"/>
                  <a:pt x="1825" y="161"/>
                </a:cubicBezTo>
                <a:cubicBezTo>
                  <a:pt x="1825" y="160"/>
                  <a:pt x="1825" y="160"/>
                  <a:pt x="1826" y="160"/>
                </a:cubicBezTo>
                <a:cubicBezTo>
                  <a:pt x="1900" y="86"/>
                  <a:pt x="1900" y="86"/>
                  <a:pt x="1900" y="86"/>
                </a:cubicBezTo>
                <a:cubicBezTo>
                  <a:pt x="1902" y="83"/>
                  <a:pt x="1902" y="79"/>
                  <a:pt x="1900" y="77"/>
                </a:cubicBezTo>
                <a:close/>
              </a:path>
            </a:pathLst>
          </a:custGeom>
          <a:solidFill>
            <a:schemeClr val="accent1"/>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930565B0-4E86-4024-A430-6C5E196F51CE}"/>
              </a:ext>
            </a:extLst>
          </p:cNvPr>
          <p:cNvSpPr>
            <a:spLocks noGrp="1"/>
          </p:cNvSpPr>
          <p:nvPr>
            <p:ph type="title"/>
          </p:nvPr>
        </p:nvSpPr>
        <p:spPr>
          <a:xfrm>
            <a:off x="541867" y="787400"/>
            <a:ext cx="7145866" cy="778933"/>
          </a:xfrm>
        </p:spPr>
        <p:txBody>
          <a:bodyPr anchor="ctr">
            <a:normAutofit fontScale="90000"/>
          </a:bodyPr>
          <a:lstStyle/>
          <a:p>
            <a:r>
              <a:rPr lang="en-US" sz="3200" dirty="0">
                <a:solidFill>
                  <a:srgbClr val="FEFFFF"/>
                </a:solidFill>
              </a:rPr>
              <a:t>Set or Seth (God of the desert, storms and evil)</a:t>
            </a:r>
          </a:p>
        </p:txBody>
      </p:sp>
      <p:sp>
        <p:nvSpPr>
          <p:cNvPr id="3" name="Content Placeholder 2">
            <a:extLst>
              <a:ext uri="{FF2B5EF4-FFF2-40B4-BE49-F238E27FC236}">
                <a16:creationId xmlns:a16="http://schemas.microsoft.com/office/drawing/2014/main" id="{D8F012E8-60D1-45D7-970A-56C1733CF336}"/>
              </a:ext>
            </a:extLst>
          </p:cNvPr>
          <p:cNvSpPr>
            <a:spLocks noGrp="1"/>
          </p:cNvSpPr>
          <p:nvPr>
            <p:ph idx="1"/>
          </p:nvPr>
        </p:nvSpPr>
        <p:spPr>
          <a:xfrm>
            <a:off x="541866" y="2032000"/>
            <a:ext cx="7145867" cy="3879222"/>
          </a:xfrm>
        </p:spPr>
        <p:txBody>
          <a:bodyPr>
            <a:normAutofit/>
          </a:bodyPr>
          <a:lstStyle/>
          <a:p>
            <a:r>
              <a:rPr lang="en-US" sz="2800" dirty="0">
                <a:solidFill>
                  <a:srgbClr val="FEFFFF"/>
                </a:solidFill>
              </a:rPr>
              <a:t>The strongest of the gods and very tricky.</a:t>
            </a:r>
          </a:p>
          <a:p>
            <a:r>
              <a:rPr lang="en-US" sz="2800" dirty="0">
                <a:solidFill>
                  <a:schemeClr val="bg1">
                    <a:lumMod val="85000"/>
                  </a:schemeClr>
                </a:solidFill>
              </a:rPr>
              <a:t>He became pharaoh of Egypt after killing his brother, but was later overthrown by his nephew Horus.</a:t>
            </a:r>
          </a:p>
          <a:p>
            <a:pPr lvl="1"/>
            <a:r>
              <a:rPr lang="en-US" sz="2800" dirty="0">
                <a:solidFill>
                  <a:schemeClr val="bg1">
                    <a:lumMod val="85000"/>
                  </a:schemeClr>
                </a:solidFill>
              </a:rPr>
              <a:t>He then fled to the desert, where he controlled all the evil harsh lands outside the Nile.</a:t>
            </a:r>
          </a:p>
          <a:p>
            <a:pPr marL="0" indent="0">
              <a:buNone/>
            </a:pPr>
            <a:endParaRPr lang="en-US" dirty="0">
              <a:solidFill>
                <a:schemeClr val="bg1">
                  <a:lumMod val="85000"/>
                </a:schemeClr>
              </a:solidFill>
            </a:endParaRPr>
          </a:p>
        </p:txBody>
      </p:sp>
    </p:spTree>
    <p:extLst>
      <p:ext uri="{BB962C8B-B14F-4D97-AF65-F5344CB8AC3E}">
        <p14:creationId xmlns:p14="http://schemas.microsoft.com/office/powerpoint/2010/main" val="2514877651"/>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62</TotalTime>
  <Words>611</Words>
  <Application>Microsoft Office PowerPoint</Application>
  <PresentationFormat>Widescreen</PresentationFormat>
  <Paragraphs>83</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Century Gothic</vt:lpstr>
      <vt:lpstr>Wingdings 3</vt:lpstr>
      <vt:lpstr>Wisp</vt:lpstr>
      <vt:lpstr>The Egyptian Gods and Goddess</vt:lpstr>
      <vt:lpstr>PowerPoint Presentation</vt:lpstr>
      <vt:lpstr>Ra (God of the Sun)</vt:lpstr>
      <vt:lpstr>Geb and Nut (God of Earth and Goddess of the Sky)</vt:lpstr>
      <vt:lpstr>Shu (God of the Air)</vt:lpstr>
      <vt:lpstr>PowerPoint Presentation</vt:lpstr>
      <vt:lpstr>Osiris (God of the Underworld)</vt:lpstr>
      <vt:lpstr>Isis (Goddess of Magic)</vt:lpstr>
      <vt:lpstr>Set or Seth (God of the desert, storms and evil)</vt:lpstr>
      <vt:lpstr>Nephthys (The River Goddess)</vt:lpstr>
      <vt:lpstr>PowerPoint Presentation</vt:lpstr>
      <vt:lpstr>Horus (The Avenger God)</vt:lpstr>
      <vt:lpstr>Anubis (God of Funerals)</vt:lpstr>
      <vt:lpstr>PowerPoint Presentation</vt:lpstr>
      <vt:lpstr>Bast (Goddess of Cats)</vt:lpstr>
      <vt:lpstr>Serqet (Goddess of Scorpions)</vt:lpstr>
      <vt:lpstr>Nekhbet (Goddess of Vultures)</vt:lpstr>
      <vt:lpstr>Babi (God of Wild Baboons)</vt:lpstr>
      <vt:lpstr>Bes (God of Dwarves, protector of households, mothers and children)</vt:lpstr>
      <vt:lpstr>Tawaret (Goddess of Hippos)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Egyptian Gods and Goddess</dc:title>
  <dc:creator>Ermer, Chelsea -  FRH</dc:creator>
  <cp:lastModifiedBy>Ermer, Chelsea -  FRH</cp:lastModifiedBy>
  <cp:revision>8</cp:revision>
  <dcterms:created xsi:type="dcterms:W3CDTF">2018-08-28T22:37:33Z</dcterms:created>
  <dcterms:modified xsi:type="dcterms:W3CDTF">2019-01-15T18:49:31Z</dcterms:modified>
</cp:coreProperties>
</file>