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5584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251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550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09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342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976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81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5633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11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455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99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093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27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415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05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059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45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10/3/2018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998243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26" name="Picture 2" descr="Image result for greek gods and goddesses">
            <a:extLst>
              <a:ext uri="{FF2B5EF4-FFF2-40B4-BE49-F238E27FC236}">
                <a16:creationId xmlns:a16="http://schemas.microsoft.com/office/drawing/2014/main" id="{F4480F52-B9FD-4806-807B-26C6A3ED1B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989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E2F5BF-2FFA-49E0-9BE4-99EFB9122117}"/>
              </a:ext>
            </a:extLst>
          </p:cNvPr>
          <p:cNvSpPr>
            <a:spLocks noGrp="1"/>
          </p:cNvSpPr>
          <p:nvPr>
            <p:ph type="ctrTitle"/>
          </p:nvPr>
        </p:nvSpPr>
        <p:spPr>
          <a:xfrm>
            <a:off x="6646333" y="3233530"/>
            <a:ext cx="4513792" cy="1617868"/>
          </a:xfrm>
        </p:spPr>
        <p:txBody>
          <a:bodyPr>
            <a:normAutofit/>
          </a:bodyPr>
          <a:lstStyle/>
          <a:p>
            <a:r>
              <a:rPr lang="en-US" dirty="0"/>
              <a:t>The Greek Gods and Goddesses</a:t>
            </a:r>
          </a:p>
        </p:txBody>
      </p:sp>
    </p:spTree>
    <p:extLst>
      <p:ext uri="{BB962C8B-B14F-4D97-AF65-F5344CB8AC3E}">
        <p14:creationId xmlns:p14="http://schemas.microsoft.com/office/powerpoint/2010/main" val="16364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6F43-49E2-40B5-BFEC-6D716FD45AAE}"/>
              </a:ext>
            </a:extLst>
          </p:cNvPr>
          <p:cNvSpPr>
            <a:spLocks noGrp="1"/>
          </p:cNvSpPr>
          <p:nvPr>
            <p:ph type="title"/>
          </p:nvPr>
        </p:nvSpPr>
        <p:spPr>
          <a:xfrm>
            <a:off x="7832128" y="216625"/>
            <a:ext cx="3263390" cy="1035579"/>
          </a:xfrm>
        </p:spPr>
        <p:txBody>
          <a:bodyPr>
            <a:normAutofit/>
          </a:bodyPr>
          <a:lstStyle/>
          <a:p>
            <a:pPr algn="ctr"/>
            <a:r>
              <a:rPr lang="en-US" sz="3300" dirty="0"/>
              <a:t>Apollo (Apollo)</a:t>
            </a:r>
            <a:br>
              <a:rPr lang="en-US" sz="3300" dirty="0"/>
            </a:br>
            <a:r>
              <a:rPr lang="en-US" sz="2000" dirty="0"/>
              <a:t>God of music</a:t>
            </a:r>
          </a:p>
        </p:txBody>
      </p:sp>
      <p:sp>
        <p:nvSpPr>
          <p:cNvPr id="3" name="Content Placeholder 2">
            <a:extLst>
              <a:ext uri="{FF2B5EF4-FFF2-40B4-BE49-F238E27FC236}">
                <a16:creationId xmlns:a16="http://schemas.microsoft.com/office/drawing/2014/main" id="{C5A904A9-8ABA-4327-ADF2-269F7A6EA29E}"/>
              </a:ext>
            </a:extLst>
          </p:cNvPr>
          <p:cNvSpPr>
            <a:spLocks noGrp="1"/>
          </p:cNvSpPr>
          <p:nvPr>
            <p:ph idx="1"/>
          </p:nvPr>
        </p:nvSpPr>
        <p:spPr>
          <a:xfrm>
            <a:off x="6811617" y="1099930"/>
            <a:ext cx="4996070" cy="5380839"/>
          </a:xfrm>
        </p:spPr>
        <p:txBody>
          <a:bodyPr>
            <a:normAutofit/>
          </a:bodyPr>
          <a:lstStyle/>
          <a:p>
            <a:pPr>
              <a:lnSpc>
                <a:spcPct val="90000"/>
              </a:lnSpc>
            </a:pPr>
            <a:r>
              <a:rPr lang="en-US" sz="2400" dirty="0"/>
              <a:t>Also god of arts, knowledge, healing and archery.</a:t>
            </a:r>
          </a:p>
          <a:p>
            <a:pPr>
              <a:lnSpc>
                <a:spcPct val="90000"/>
              </a:lnSpc>
            </a:pPr>
            <a:r>
              <a:rPr lang="en-US" sz="2400" dirty="0"/>
              <a:t>Son of Zeus and twin brother of Artemis.</a:t>
            </a:r>
          </a:p>
          <a:p>
            <a:pPr>
              <a:lnSpc>
                <a:spcPct val="90000"/>
              </a:lnSpc>
            </a:pPr>
            <a:r>
              <a:rPr lang="en-US" sz="2400" dirty="0"/>
              <a:t>In myth, he can be cruel and destructive, and his love affairs are rarely happy.</a:t>
            </a:r>
          </a:p>
          <a:p>
            <a:pPr>
              <a:lnSpc>
                <a:spcPct val="90000"/>
              </a:lnSpc>
            </a:pPr>
            <a:r>
              <a:rPr lang="en-US" sz="2400" dirty="0"/>
              <a:t>Apollo is depicted as young, beardless, handsome and athletic.</a:t>
            </a:r>
          </a:p>
          <a:p>
            <a:pPr lvl="1">
              <a:lnSpc>
                <a:spcPct val="90000"/>
              </a:lnSpc>
            </a:pPr>
            <a:r>
              <a:rPr lang="en-US" dirty="0"/>
              <a:t> </a:t>
            </a:r>
            <a:r>
              <a:rPr lang="en-US" sz="2000" dirty="0"/>
              <a:t>His signs and symbols include the laurel wreath, bow and arrow, and lyre.</a:t>
            </a:r>
          </a:p>
          <a:p>
            <a:pPr lvl="1">
              <a:lnSpc>
                <a:spcPct val="90000"/>
              </a:lnSpc>
            </a:pPr>
            <a:r>
              <a:rPr lang="en-US" sz="2000" dirty="0"/>
              <a:t>His animals are deer, swans and pythons.</a:t>
            </a:r>
          </a:p>
        </p:txBody>
      </p:sp>
      <p:pic>
        <p:nvPicPr>
          <p:cNvPr id="10242" name="Picture 2" descr="Apollo Belvedere, restored Roman copy of the Greek original attributed to Leochares, 4th century BC; in the Vatican Museum, Rome">
            <a:extLst>
              <a:ext uri="{FF2B5EF4-FFF2-40B4-BE49-F238E27FC236}">
                <a16:creationId xmlns:a16="http://schemas.microsoft.com/office/drawing/2014/main" id="{3400BBC6-8788-47A4-9F24-450724361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38" y="734415"/>
            <a:ext cx="1836384"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0246" name="Picture 6" descr="Image result for Apollo">
            <a:extLst>
              <a:ext uri="{FF2B5EF4-FFF2-40B4-BE49-F238E27FC236}">
                <a16:creationId xmlns:a16="http://schemas.microsoft.com/office/drawing/2014/main" id="{15CB5F27-024E-46FE-B09D-6EEFA4485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753" y="3630015"/>
            <a:ext cx="1484930"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0244" name="Picture 4" descr="Image result for Apollo">
            <a:extLst>
              <a:ext uri="{FF2B5EF4-FFF2-40B4-BE49-F238E27FC236}">
                <a16:creationId xmlns:a16="http://schemas.microsoft.com/office/drawing/2014/main" id="{596A3F5A-124C-4042-83AD-84B25297B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690" y="734415"/>
            <a:ext cx="2676967" cy="53808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7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EEEE-A529-42B3-A548-4286780E2C24}"/>
              </a:ext>
            </a:extLst>
          </p:cNvPr>
          <p:cNvSpPr>
            <a:spLocks noGrp="1"/>
          </p:cNvSpPr>
          <p:nvPr>
            <p:ph type="title"/>
          </p:nvPr>
        </p:nvSpPr>
        <p:spPr>
          <a:xfrm>
            <a:off x="577261" y="152399"/>
            <a:ext cx="4244008" cy="1046922"/>
          </a:xfrm>
        </p:spPr>
        <p:txBody>
          <a:bodyPr>
            <a:normAutofit/>
          </a:bodyPr>
          <a:lstStyle/>
          <a:p>
            <a:r>
              <a:rPr lang="en-US" dirty="0"/>
              <a:t>Artemis (Diana)</a:t>
            </a:r>
            <a:br>
              <a:rPr lang="en-US" dirty="0"/>
            </a:br>
            <a:r>
              <a:rPr lang="en-US" sz="1800" dirty="0"/>
              <a:t>Goddess of the hunt</a:t>
            </a:r>
            <a:endParaRPr lang="en-US" dirty="0"/>
          </a:p>
        </p:txBody>
      </p:sp>
      <p:sp>
        <p:nvSpPr>
          <p:cNvPr id="3" name="Content Placeholder 2">
            <a:extLst>
              <a:ext uri="{FF2B5EF4-FFF2-40B4-BE49-F238E27FC236}">
                <a16:creationId xmlns:a16="http://schemas.microsoft.com/office/drawing/2014/main" id="{55B9F537-3A04-4CE6-A4AF-5E27A769C9D1}"/>
              </a:ext>
            </a:extLst>
          </p:cNvPr>
          <p:cNvSpPr>
            <a:spLocks noGrp="1"/>
          </p:cNvSpPr>
          <p:nvPr>
            <p:ph idx="1"/>
          </p:nvPr>
        </p:nvSpPr>
        <p:spPr>
          <a:xfrm>
            <a:off x="291549" y="1656523"/>
            <a:ext cx="5539408" cy="5049078"/>
          </a:xfrm>
        </p:spPr>
        <p:txBody>
          <a:bodyPr>
            <a:normAutofit fontScale="92500"/>
          </a:bodyPr>
          <a:lstStyle/>
          <a:p>
            <a:r>
              <a:rPr lang="en-US" sz="2200" dirty="0"/>
              <a:t>Also the goddess of wilderness, animals, young girls, childbirth, and plague.</a:t>
            </a:r>
          </a:p>
          <a:p>
            <a:pPr lvl="1"/>
            <a:r>
              <a:rPr lang="en-US" sz="2200" dirty="0"/>
              <a:t>Both huntress and protector of the living world.</a:t>
            </a:r>
          </a:p>
          <a:p>
            <a:r>
              <a:rPr lang="en-US" sz="2200" dirty="0"/>
              <a:t>Like her brother she is associated with bows and arrows.</a:t>
            </a:r>
          </a:p>
          <a:p>
            <a:r>
              <a:rPr lang="en-US" sz="2200" dirty="0"/>
              <a:t>She is often depicted as a young woman dressed in a short knee-length chiton and equipped with a hunting bow and a quiver of arrows.</a:t>
            </a:r>
          </a:p>
          <a:p>
            <a:r>
              <a:rPr lang="en-US" sz="2200" dirty="0"/>
              <a:t>Her attributes include hunting spears, animal pelts, deer and other wild animals.</a:t>
            </a:r>
          </a:p>
          <a:p>
            <a:r>
              <a:rPr lang="en-US" sz="2200" dirty="0"/>
              <a:t>Her sacred animals include deer, bears, and wild boars.</a:t>
            </a:r>
          </a:p>
          <a:p>
            <a:endParaRPr lang="en-US" dirty="0"/>
          </a:p>
        </p:txBody>
      </p:sp>
      <p:pic>
        <p:nvPicPr>
          <p:cNvPr id="11268" name="Picture 4" descr="Image result for Artemis">
            <a:extLst>
              <a:ext uri="{FF2B5EF4-FFF2-40B4-BE49-F238E27FC236}">
                <a16:creationId xmlns:a16="http://schemas.microsoft.com/office/drawing/2014/main" id="{83967EE3-7CE3-4634-B0B8-AC496F276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13" r="3" b="24688"/>
          <a:stretch/>
        </p:blipFill>
        <p:spPr bwMode="auto">
          <a:xfrm>
            <a:off x="5959325" y="2806240"/>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Lst>
        </p:spPr>
      </p:pic>
      <p:pic>
        <p:nvPicPr>
          <p:cNvPr id="11266" name="Picture 2" descr="Artemis as a huntress, classical sculpture; in the Louvre.">
            <a:extLst>
              <a:ext uri="{FF2B5EF4-FFF2-40B4-BE49-F238E27FC236}">
                <a16:creationId xmlns:a16="http://schemas.microsoft.com/office/drawing/2014/main" id="{8122E543-27C9-44DB-8E1B-C953F0317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504" r="1" b="20661"/>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pic>
        <p:nvPicPr>
          <p:cNvPr id="11270" name="Picture 6" descr="Image result for Artemis">
            <a:extLst>
              <a:ext uri="{FF2B5EF4-FFF2-40B4-BE49-F238E27FC236}">
                <a16:creationId xmlns:a16="http://schemas.microsoft.com/office/drawing/2014/main" id="{22FA2174-6EE1-45D0-9C9F-C69B07F82E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29865"/>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7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F29A-12B3-4205-85B7-08055B49CCF9}"/>
              </a:ext>
            </a:extLst>
          </p:cNvPr>
          <p:cNvSpPr>
            <a:spLocks noGrp="1"/>
          </p:cNvSpPr>
          <p:nvPr>
            <p:ph type="title"/>
          </p:nvPr>
        </p:nvSpPr>
        <p:spPr>
          <a:xfrm>
            <a:off x="7553835" y="216625"/>
            <a:ext cx="3263390" cy="1035579"/>
          </a:xfrm>
        </p:spPr>
        <p:txBody>
          <a:bodyPr>
            <a:normAutofit/>
          </a:bodyPr>
          <a:lstStyle/>
          <a:p>
            <a:r>
              <a:rPr lang="en-US" dirty="0"/>
              <a:t>Ares (Mars)</a:t>
            </a:r>
            <a:br>
              <a:rPr lang="en-US" dirty="0"/>
            </a:br>
            <a:r>
              <a:rPr lang="en-US" sz="1800" dirty="0"/>
              <a:t>God of War</a:t>
            </a:r>
            <a:endParaRPr lang="en-US" dirty="0"/>
          </a:p>
        </p:txBody>
      </p:sp>
      <p:sp>
        <p:nvSpPr>
          <p:cNvPr id="3" name="Content Placeholder 2">
            <a:extLst>
              <a:ext uri="{FF2B5EF4-FFF2-40B4-BE49-F238E27FC236}">
                <a16:creationId xmlns:a16="http://schemas.microsoft.com/office/drawing/2014/main" id="{1D19D08A-BC35-4CC3-A0AC-96AD3336A3DB}"/>
              </a:ext>
            </a:extLst>
          </p:cNvPr>
          <p:cNvSpPr>
            <a:spLocks noGrp="1"/>
          </p:cNvSpPr>
          <p:nvPr>
            <p:ph idx="1"/>
          </p:nvPr>
        </p:nvSpPr>
        <p:spPr>
          <a:xfrm>
            <a:off x="6997148" y="1252205"/>
            <a:ext cx="4638261" cy="5254612"/>
          </a:xfrm>
        </p:spPr>
        <p:txBody>
          <a:bodyPr>
            <a:normAutofit/>
          </a:bodyPr>
          <a:lstStyle/>
          <a:p>
            <a:pPr>
              <a:lnSpc>
                <a:spcPct val="90000"/>
              </a:lnSpc>
            </a:pPr>
            <a:r>
              <a:rPr lang="en-US" sz="2400" dirty="0"/>
              <a:t>The son of Zeus and Hera.</a:t>
            </a:r>
          </a:p>
          <a:p>
            <a:pPr lvl="1">
              <a:lnSpc>
                <a:spcPct val="90000"/>
              </a:lnSpc>
            </a:pPr>
            <a:r>
              <a:rPr lang="en-US" sz="2400" dirty="0"/>
              <a:t>His half sister is Athena.</a:t>
            </a:r>
          </a:p>
          <a:p>
            <a:pPr>
              <a:lnSpc>
                <a:spcPct val="90000"/>
              </a:lnSpc>
            </a:pPr>
            <a:r>
              <a:rPr lang="en-US" sz="2400" dirty="0"/>
              <a:t>He was depicted as a beardless youth, either nude with a helmet and spear or sword, or as an armed warrior.</a:t>
            </a:r>
          </a:p>
          <a:p>
            <a:pPr>
              <a:lnSpc>
                <a:spcPct val="90000"/>
              </a:lnSpc>
            </a:pPr>
            <a:r>
              <a:rPr lang="en-US" sz="2400" dirty="0"/>
              <a:t>His sacred animals include vultures, venomous snakes, dogs, and boars. </a:t>
            </a:r>
          </a:p>
          <a:p>
            <a:pPr>
              <a:lnSpc>
                <a:spcPct val="90000"/>
              </a:lnSpc>
            </a:pPr>
            <a:r>
              <a:rPr lang="en-US" sz="2400" dirty="0"/>
              <a:t>Is portrayed as moody and unreliable, and as being the most unpopular god on earth and Olympus</a:t>
            </a:r>
          </a:p>
        </p:txBody>
      </p:sp>
      <p:pic>
        <p:nvPicPr>
          <p:cNvPr id="12292" name="Picture 4" descr="Image result for Ares">
            <a:extLst>
              <a:ext uri="{FF2B5EF4-FFF2-40B4-BE49-F238E27FC236}">
                <a16:creationId xmlns:a16="http://schemas.microsoft.com/office/drawing/2014/main" id="{5245A2F0-486A-4695-B880-318A61F50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00" y="734415"/>
            <a:ext cx="1926061"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2294" name="Picture 6" descr="Image result for Ares">
            <a:extLst>
              <a:ext uri="{FF2B5EF4-FFF2-40B4-BE49-F238E27FC236}">
                <a16:creationId xmlns:a16="http://schemas.microsoft.com/office/drawing/2014/main" id="{5ED9AE84-C348-4174-A1BE-F53D1110F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39" y="3630015"/>
            <a:ext cx="1783159"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2290" name="Picture 2" descr="Ares, classical sculpture; in the National Roman Museum, Rome">
            <a:extLst>
              <a:ext uri="{FF2B5EF4-FFF2-40B4-BE49-F238E27FC236}">
                <a16:creationId xmlns:a16="http://schemas.microsoft.com/office/drawing/2014/main" id="{3058985F-5089-439D-8275-64C0269F99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635" y="734415"/>
            <a:ext cx="3067078" cy="53808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C870-292C-46AE-942D-5BA70E4DA795}"/>
              </a:ext>
            </a:extLst>
          </p:cNvPr>
          <p:cNvSpPr>
            <a:spLocks noGrp="1"/>
          </p:cNvSpPr>
          <p:nvPr>
            <p:ph type="title"/>
          </p:nvPr>
        </p:nvSpPr>
        <p:spPr>
          <a:xfrm>
            <a:off x="7133217" y="216625"/>
            <a:ext cx="3684008" cy="1035579"/>
          </a:xfrm>
        </p:spPr>
        <p:txBody>
          <a:bodyPr>
            <a:normAutofit/>
          </a:bodyPr>
          <a:lstStyle/>
          <a:p>
            <a:pPr>
              <a:lnSpc>
                <a:spcPct val="90000"/>
              </a:lnSpc>
            </a:pPr>
            <a:r>
              <a:rPr lang="en-US" sz="3300" dirty="0"/>
              <a:t>Athena(Minerva)</a:t>
            </a:r>
            <a:br>
              <a:rPr lang="en-US" sz="3300" dirty="0"/>
            </a:br>
            <a:r>
              <a:rPr lang="en-US" sz="1800" dirty="0"/>
              <a:t>Goddess of Reason</a:t>
            </a:r>
            <a:endParaRPr lang="en-US" sz="3300" dirty="0"/>
          </a:p>
        </p:txBody>
      </p:sp>
      <p:sp>
        <p:nvSpPr>
          <p:cNvPr id="3" name="Content Placeholder 2">
            <a:extLst>
              <a:ext uri="{FF2B5EF4-FFF2-40B4-BE49-F238E27FC236}">
                <a16:creationId xmlns:a16="http://schemas.microsoft.com/office/drawing/2014/main" id="{1603E64E-F0FD-44F9-894E-280C207DC53C}"/>
              </a:ext>
            </a:extLst>
          </p:cNvPr>
          <p:cNvSpPr>
            <a:spLocks noGrp="1"/>
          </p:cNvSpPr>
          <p:nvPr>
            <p:ph idx="1"/>
          </p:nvPr>
        </p:nvSpPr>
        <p:spPr>
          <a:xfrm>
            <a:off x="6824870" y="1350249"/>
            <a:ext cx="4903304" cy="5077055"/>
          </a:xfrm>
        </p:spPr>
        <p:txBody>
          <a:bodyPr>
            <a:noAutofit/>
          </a:bodyPr>
          <a:lstStyle/>
          <a:p>
            <a:r>
              <a:rPr lang="en-US" sz="2400" dirty="0"/>
              <a:t>Also the goddess of wisdom and war.</a:t>
            </a:r>
          </a:p>
          <a:p>
            <a:r>
              <a:rPr lang="en-US" sz="2400" dirty="0"/>
              <a:t>According to most traditions, she was born from Zeus's forehead, fully formed and armored.</a:t>
            </a:r>
          </a:p>
          <a:p>
            <a:r>
              <a:rPr lang="en-US" sz="2400" dirty="0"/>
              <a:t>She is depicted as being crowned with a crested helm, armed with shield and spear, and wearing the aegis over a long dress.</a:t>
            </a:r>
          </a:p>
          <a:p>
            <a:r>
              <a:rPr lang="en-US" sz="2400" dirty="0"/>
              <a:t>She is a special patron of heroes and Athens.</a:t>
            </a:r>
          </a:p>
          <a:p>
            <a:r>
              <a:rPr lang="en-US" sz="2400" dirty="0"/>
              <a:t>Her symbol is the olive tree.</a:t>
            </a:r>
          </a:p>
          <a:p>
            <a:r>
              <a:rPr lang="en-US" sz="2400" dirty="0"/>
              <a:t>Her sacred animal is, the owl.</a:t>
            </a:r>
          </a:p>
        </p:txBody>
      </p:sp>
      <p:pic>
        <p:nvPicPr>
          <p:cNvPr id="13316" name="Picture 4" descr="Image result for Athena">
            <a:extLst>
              <a:ext uri="{FF2B5EF4-FFF2-40B4-BE49-F238E27FC236}">
                <a16:creationId xmlns:a16="http://schemas.microsoft.com/office/drawing/2014/main" id="{42C2FF08-041C-4987-9BC3-DE89C1A99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713" y="734415"/>
            <a:ext cx="1534635"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3318" name="Picture 6" descr="Image result for Athena">
            <a:extLst>
              <a:ext uri="{FF2B5EF4-FFF2-40B4-BE49-F238E27FC236}">
                <a16:creationId xmlns:a16="http://schemas.microsoft.com/office/drawing/2014/main" id="{303C2F66-6BB2-4118-9672-444D33513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671" y="3630015"/>
            <a:ext cx="1373095"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3314" name="Picture 2" descr="Athena.">
            <a:extLst>
              <a:ext uri="{FF2B5EF4-FFF2-40B4-BE49-F238E27FC236}">
                <a16:creationId xmlns:a16="http://schemas.microsoft.com/office/drawing/2014/main" id="{3E6FD636-EBB7-4355-9DB8-70B284B66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430" y="734415"/>
            <a:ext cx="2811488" cy="53808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9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48D1-7DCB-47F4-94D1-F0624F7C5C21}"/>
              </a:ext>
            </a:extLst>
          </p:cNvPr>
          <p:cNvSpPr>
            <a:spLocks noGrp="1"/>
          </p:cNvSpPr>
          <p:nvPr>
            <p:ph type="title"/>
          </p:nvPr>
        </p:nvSpPr>
        <p:spPr>
          <a:xfrm>
            <a:off x="1997766" y="150156"/>
            <a:ext cx="4681873" cy="999067"/>
          </a:xfrm>
        </p:spPr>
        <p:txBody>
          <a:bodyPr>
            <a:normAutofit/>
          </a:bodyPr>
          <a:lstStyle/>
          <a:p>
            <a:pPr algn="ctr"/>
            <a:r>
              <a:rPr lang="en-US" dirty="0"/>
              <a:t>Aphrodite (Venus)</a:t>
            </a:r>
            <a:br>
              <a:rPr lang="en-US" dirty="0"/>
            </a:br>
            <a:r>
              <a:rPr lang="en-US" sz="1800" dirty="0"/>
              <a:t>Goddess of beauty</a:t>
            </a:r>
            <a:endParaRPr lang="en-US" dirty="0"/>
          </a:p>
        </p:txBody>
      </p:sp>
      <p:sp>
        <p:nvSpPr>
          <p:cNvPr id="3" name="Content Placeholder 2">
            <a:extLst>
              <a:ext uri="{FF2B5EF4-FFF2-40B4-BE49-F238E27FC236}">
                <a16:creationId xmlns:a16="http://schemas.microsoft.com/office/drawing/2014/main" id="{A9C790BF-9DD8-4482-A885-B0BB156389B6}"/>
              </a:ext>
            </a:extLst>
          </p:cNvPr>
          <p:cNvSpPr>
            <a:spLocks noGrp="1"/>
          </p:cNvSpPr>
          <p:nvPr>
            <p:ph idx="1"/>
          </p:nvPr>
        </p:nvSpPr>
        <p:spPr>
          <a:xfrm>
            <a:off x="410817" y="1404731"/>
            <a:ext cx="5168348" cy="4890052"/>
          </a:xfrm>
        </p:spPr>
        <p:txBody>
          <a:bodyPr>
            <a:noAutofit/>
          </a:bodyPr>
          <a:lstStyle/>
          <a:p>
            <a:r>
              <a:rPr lang="en-US" sz="2400" dirty="0"/>
              <a:t>She is the daughter of Zeus and Dione.</a:t>
            </a:r>
          </a:p>
          <a:p>
            <a:r>
              <a:rPr lang="en-US" sz="2400" dirty="0"/>
              <a:t>Married to Hephaestus, but bore him no children.</a:t>
            </a:r>
          </a:p>
          <a:p>
            <a:pPr lvl="1"/>
            <a:r>
              <a:rPr lang="en-US" sz="2400" dirty="0"/>
              <a:t>Had affairs with Ares and had 3 kids with him.</a:t>
            </a:r>
          </a:p>
          <a:p>
            <a:r>
              <a:rPr lang="en-US" sz="2400" dirty="0"/>
              <a:t>She is usually depicted as a naked or semi-nude beautiful woman.</a:t>
            </a:r>
          </a:p>
          <a:p>
            <a:r>
              <a:rPr lang="en-US" sz="2400" dirty="0"/>
              <a:t>Her symbols include myrtle, roses, and the scallop shell.</a:t>
            </a:r>
          </a:p>
          <a:p>
            <a:r>
              <a:rPr lang="en-US" sz="2400" dirty="0"/>
              <a:t>Sacred animals include doves and sparrows.</a:t>
            </a:r>
          </a:p>
        </p:txBody>
      </p:sp>
      <p:pic>
        <p:nvPicPr>
          <p:cNvPr id="14342" name="Picture 6" descr="Image result for aphrodite">
            <a:extLst>
              <a:ext uri="{FF2B5EF4-FFF2-40B4-BE49-F238E27FC236}">
                <a16:creationId xmlns:a16="http://schemas.microsoft.com/office/drawing/2014/main" id="{D015A0A1-145F-4144-8F77-D00F5A4F46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54999"/>
          <a:stretch/>
        </p:blipFill>
        <p:spPr bwMode="auto">
          <a:xfrm>
            <a:off x="5959325" y="2806240"/>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Lst>
        </p:spPr>
      </p:pic>
      <p:pic>
        <p:nvPicPr>
          <p:cNvPr id="14340" name="Picture 4" descr="Image result for aphrodite">
            <a:extLst>
              <a:ext uri="{FF2B5EF4-FFF2-40B4-BE49-F238E27FC236}">
                <a16:creationId xmlns:a16="http://schemas.microsoft.com/office/drawing/2014/main" id="{5C1CAD7E-FD4B-4693-9AD2-999B1BD6C2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6620"/>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Venus and Adonis, about 1554, Oil on canvas, 177.9 x 188.9 cm by Workshop of Titian. Shows Aphrodite (Venus) and Adonis. From the National Gallery, London. Titian (Tiziano Vecellio or Vecelli) Italian Renaissance painter, Venetian school. (see notes)">
            <a:extLst>
              <a:ext uri="{FF2B5EF4-FFF2-40B4-BE49-F238E27FC236}">
                <a16:creationId xmlns:a16="http://schemas.microsoft.com/office/drawing/2014/main" id="{A7EC4D72-3D2B-41FA-BCC6-EA43AE242D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480" r="1" b="1"/>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5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465F3-A694-4774-84C9-BE7BA8C1FBAB}"/>
              </a:ext>
            </a:extLst>
          </p:cNvPr>
          <p:cNvSpPr>
            <a:spLocks noGrp="1"/>
          </p:cNvSpPr>
          <p:nvPr>
            <p:ph idx="1"/>
          </p:nvPr>
        </p:nvSpPr>
        <p:spPr>
          <a:xfrm>
            <a:off x="1229140" y="1604433"/>
            <a:ext cx="10131425" cy="3649133"/>
          </a:xfrm>
        </p:spPr>
        <p:txBody>
          <a:bodyPr>
            <a:noAutofit/>
          </a:bodyPr>
          <a:lstStyle/>
          <a:p>
            <a:pPr marL="0" indent="0">
              <a:buNone/>
            </a:pPr>
            <a:r>
              <a:rPr lang="en-US" sz="3600" dirty="0"/>
              <a:t>“Cruel and fickle, passionate and vindictive, jealous and insecure, petty and insane: the inhabitants of Mount Olympus represent an attempt by the ancient Greeks to explain the chaos of the universe through human nature. Thus, like every deity invented before and since, these gods and goddesses are embodiments of human solipsism. The stories of their battles, bickering, and sexual conquests have indelibly influenced the course of Western language and narrative. “</a:t>
            </a:r>
          </a:p>
        </p:txBody>
      </p:sp>
    </p:spTree>
    <p:extLst>
      <p:ext uri="{BB962C8B-B14F-4D97-AF65-F5344CB8AC3E}">
        <p14:creationId xmlns:p14="http://schemas.microsoft.com/office/powerpoint/2010/main" val="6646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6ADF-8846-4926-ADCE-7FE08810EFEB}"/>
              </a:ext>
            </a:extLst>
          </p:cNvPr>
          <p:cNvSpPr>
            <a:spLocks noGrp="1"/>
          </p:cNvSpPr>
          <p:nvPr>
            <p:ph type="title"/>
          </p:nvPr>
        </p:nvSpPr>
        <p:spPr>
          <a:xfrm>
            <a:off x="7865806" y="643463"/>
            <a:ext cx="3706762" cy="1608124"/>
          </a:xfrm>
        </p:spPr>
        <p:txBody>
          <a:bodyPr>
            <a:normAutofit/>
          </a:bodyPr>
          <a:lstStyle/>
          <a:p>
            <a:pPr>
              <a:lnSpc>
                <a:spcPct val="90000"/>
              </a:lnSpc>
            </a:pPr>
            <a:r>
              <a:rPr lang="en-US" sz="3100" dirty="0"/>
              <a:t>How they differed from the Egyptian Deities</a:t>
            </a:r>
          </a:p>
        </p:txBody>
      </p:sp>
      <p:sp>
        <p:nvSpPr>
          <p:cNvPr id="3" name="Content Placeholder 2">
            <a:extLst>
              <a:ext uri="{FF2B5EF4-FFF2-40B4-BE49-F238E27FC236}">
                <a16:creationId xmlns:a16="http://schemas.microsoft.com/office/drawing/2014/main" id="{DE3D31B4-1862-4E66-9DEB-DF199F75ABE2}"/>
              </a:ext>
            </a:extLst>
          </p:cNvPr>
          <p:cNvSpPr>
            <a:spLocks noGrp="1"/>
          </p:cNvSpPr>
          <p:nvPr>
            <p:ph idx="1"/>
          </p:nvPr>
        </p:nvSpPr>
        <p:spPr>
          <a:xfrm>
            <a:off x="7865806" y="2251587"/>
            <a:ext cx="3706762" cy="3972232"/>
          </a:xfrm>
        </p:spPr>
        <p:txBody>
          <a:bodyPr>
            <a:normAutofit/>
          </a:bodyPr>
          <a:lstStyle/>
          <a:p>
            <a:r>
              <a:rPr lang="en-US" dirty="0"/>
              <a:t>For the Greeks, humanity is what mattered.</a:t>
            </a:r>
          </a:p>
          <a:p>
            <a:pPr lvl="1"/>
            <a:r>
              <a:rPr lang="en-US" dirty="0"/>
              <a:t>In the words of the philosopher Protagoras, humans were “the measure of all things.”</a:t>
            </a:r>
          </a:p>
          <a:p>
            <a:r>
              <a:rPr lang="en-US" dirty="0"/>
              <a:t>Greek Gods assumed human forms whose grandeur and nobility were not free from human frailty. </a:t>
            </a:r>
          </a:p>
          <a:p>
            <a:r>
              <a:rPr lang="en-US" dirty="0"/>
              <a:t>It has been said that the Greeks made their gods into humans and their humans into gods.</a:t>
            </a:r>
          </a:p>
        </p:txBody>
      </p:sp>
      <p:pic>
        <p:nvPicPr>
          <p:cNvPr id="2050" name="Picture 2" descr="Image result for greek gods and goddesses">
            <a:extLst>
              <a:ext uri="{FF2B5EF4-FFF2-40B4-BE49-F238E27FC236}">
                <a16:creationId xmlns:a16="http://schemas.microsoft.com/office/drawing/2014/main" id="{0FA92EEE-5501-4E27-9A8E-D4501066C6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92" r="14328"/>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6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19C7-C200-4107-B54A-EF4503FD3A7C}"/>
              </a:ext>
            </a:extLst>
          </p:cNvPr>
          <p:cNvSpPr>
            <a:spLocks noGrp="1"/>
          </p:cNvSpPr>
          <p:nvPr>
            <p:ph type="title"/>
          </p:nvPr>
        </p:nvSpPr>
        <p:spPr>
          <a:xfrm>
            <a:off x="4721093" y="147021"/>
            <a:ext cx="3356386" cy="1456267"/>
          </a:xfrm>
        </p:spPr>
        <p:txBody>
          <a:bodyPr/>
          <a:lstStyle/>
          <a:p>
            <a:pPr algn="ctr"/>
            <a:r>
              <a:rPr lang="en-US" dirty="0"/>
              <a:t>Zeus (Jupiter)</a:t>
            </a:r>
            <a:br>
              <a:rPr lang="en-US" dirty="0"/>
            </a:br>
            <a:r>
              <a:rPr lang="en-US" sz="1400" dirty="0"/>
              <a:t>King of the gods</a:t>
            </a:r>
            <a:endParaRPr lang="en-US" dirty="0"/>
          </a:p>
        </p:txBody>
      </p:sp>
      <p:sp>
        <p:nvSpPr>
          <p:cNvPr id="3" name="Content Placeholder 2">
            <a:extLst>
              <a:ext uri="{FF2B5EF4-FFF2-40B4-BE49-F238E27FC236}">
                <a16:creationId xmlns:a16="http://schemas.microsoft.com/office/drawing/2014/main" id="{60358BA4-DEE7-4497-A6A0-33BDA8479C3F}"/>
              </a:ext>
            </a:extLst>
          </p:cNvPr>
          <p:cNvSpPr>
            <a:spLocks noGrp="1"/>
          </p:cNvSpPr>
          <p:nvPr>
            <p:ph idx="1"/>
          </p:nvPr>
        </p:nvSpPr>
        <p:spPr>
          <a:xfrm>
            <a:off x="4721094" y="1258957"/>
            <a:ext cx="3356386" cy="5452022"/>
          </a:xfrm>
        </p:spPr>
        <p:txBody>
          <a:bodyPr>
            <a:normAutofit lnSpcReduction="10000"/>
          </a:bodyPr>
          <a:lstStyle/>
          <a:p>
            <a:r>
              <a:rPr lang="en-US" sz="2400" dirty="0"/>
              <a:t>Ruled the Sky</a:t>
            </a:r>
          </a:p>
          <a:p>
            <a:pPr lvl="1"/>
            <a:r>
              <a:rPr lang="en-US" sz="1800" dirty="0"/>
              <a:t>Also the ruler of weather, thunder, lightning, law, order, and justice.</a:t>
            </a:r>
          </a:p>
          <a:p>
            <a:r>
              <a:rPr lang="en-US" sz="2400" dirty="0"/>
              <a:t>He is the youngest son of Cronus and Rhea. </a:t>
            </a:r>
          </a:p>
          <a:p>
            <a:r>
              <a:rPr lang="en-US" sz="2400" dirty="0"/>
              <a:t>His weapon was the thunderbolt, and with it he lead the other gods to victory over the giants.</a:t>
            </a:r>
          </a:p>
          <a:p>
            <a:r>
              <a:rPr lang="en-US" sz="2400" dirty="0"/>
              <a:t>His sacred animals include the eagle and the bull. </a:t>
            </a:r>
          </a:p>
          <a:p>
            <a:endParaRPr lang="en-US" dirty="0"/>
          </a:p>
        </p:txBody>
      </p:sp>
      <p:pic>
        <p:nvPicPr>
          <p:cNvPr id="3074" name="Picture 2" descr="Image result for zeus">
            <a:extLst>
              <a:ext uri="{FF2B5EF4-FFF2-40B4-BE49-F238E27FC236}">
                <a16:creationId xmlns:a16="http://schemas.microsoft.com/office/drawing/2014/main" id="{8C8AC892-7B09-4B1F-B7E4-16A1F51E2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107" y="0"/>
            <a:ext cx="41335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zeus">
            <a:extLst>
              <a:ext uri="{FF2B5EF4-FFF2-40B4-BE49-F238E27FC236}">
                <a16:creationId xmlns:a16="http://schemas.microsoft.com/office/drawing/2014/main" id="{60D2299C-2683-4209-A2FB-682A7AAC6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4" y="0"/>
            <a:ext cx="4692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9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FC6B-5B22-48A4-A527-28079ED86BFF}"/>
              </a:ext>
            </a:extLst>
          </p:cNvPr>
          <p:cNvSpPr>
            <a:spLocks noGrp="1"/>
          </p:cNvSpPr>
          <p:nvPr>
            <p:ph type="title"/>
          </p:nvPr>
        </p:nvSpPr>
        <p:spPr>
          <a:xfrm>
            <a:off x="5148791" y="3238488"/>
            <a:ext cx="4744624" cy="934368"/>
          </a:xfrm>
        </p:spPr>
        <p:txBody>
          <a:bodyPr vert="horz" lIns="91440" tIns="45720" rIns="91440" bIns="45720" rtlCol="0" anchor="b">
            <a:normAutofit fontScale="90000"/>
          </a:bodyPr>
          <a:lstStyle/>
          <a:p>
            <a:r>
              <a:rPr lang="en-US" dirty="0"/>
              <a:t>Poseidon (Neptune)</a:t>
            </a:r>
            <a:br>
              <a:rPr lang="en-US" dirty="0"/>
            </a:br>
            <a:r>
              <a:rPr lang="en-US" sz="2000" dirty="0"/>
              <a:t>God of the Sea</a:t>
            </a:r>
          </a:p>
        </p:txBody>
      </p:sp>
      <p:pic>
        <p:nvPicPr>
          <p:cNvPr id="5124" name="Picture 4" descr="Image result for poseidon">
            <a:extLst>
              <a:ext uri="{FF2B5EF4-FFF2-40B4-BE49-F238E27FC236}">
                <a16:creationId xmlns:a16="http://schemas.microsoft.com/office/drawing/2014/main" id="{B14132FE-A57B-4C68-98A7-78E1EA41B2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0611"/>
          <a:stretch/>
        </p:blipFill>
        <p:spPr bwMode="auto">
          <a:xfrm>
            <a:off x="6080591" y="-2008"/>
            <a:ext cx="4787317" cy="3415082"/>
          </a:xfrm>
          <a:custGeom>
            <a:avLst/>
            <a:gdLst>
              <a:gd name="connsiteX0" fmla="*/ 211873 w 4411344"/>
              <a:gd name="connsiteY0" fmla="*/ 0 h 3146878"/>
              <a:gd name="connsiteX1" fmla="*/ 4199471 w 4411344"/>
              <a:gd name="connsiteY1" fmla="*/ 0 h 3146878"/>
              <a:gd name="connsiteX2" fmla="*/ 4205314 w 4411344"/>
              <a:gd name="connsiteY2" fmla="*/ 11242 h 3146878"/>
              <a:gd name="connsiteX3" fmla="*/ 4411344 w 4411344"/>
              <a:gd name="connsiteY3" fmla="*/ 943304 h 3146878"/>
              <a:gd name="connsiteX4" fmla="*/ 2431189 w 4411344"/>
              <a:gd name="connsiteY4" fmla="*/ 3137588 h 3146878"/>
              <a:gd name="connsiteX5" fmla="*/ 2247220 w 4411344"/>
              <a:gd name="connsiteY5" fmla="*/ 3146878 h 3146878"/>
              <a:gd name="connsiteX6" fmla="*/ 2164124 w 4411344"/>
              <a:gd name="connsiteY6" fmla="*/ 3146878 h 3146878"/>
              <a:gd name="connsiteX7" fmla="*/ 1980155 w 4411344"/>
              <a:gd name="connsiteY7" fmla="*/ 3137588 h 3146878"/>
              <a:gd name="connsiteX8" fmla="*/ 0 w 4411344"/>
              <a:gd name="connsiteY8" fmla="*/ 943304 h 3146878"/>
              <a:gd name="connsiteX9" fmla="*/ 206030 w 4411344"/>
              <a:gd name="connsiteY9" fmla="*/ 11242 h 31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44" h="3146878">
                <a:moveTo>
                  <a:pt x="211873" y="0"/>
                </a:moveTo>
                <a:lnTo>
                  <a:pt x="4199471" y="0"/>
                </a:lnTo>
                <a:lnTo>
                  <a:pt x="4205314" y="11242"/>
                </a:lnTo>
                <a:cubicBezTo>
                  <a:pt x="4337510" y="294369"/>
                  <a:pt x="4411344" y="610214"/>
                  <a:pt x="4411344" y="943304"/>
                </a:cubicBezTo>
                <a:cubicBezTo>
                  <a:pt x="4411344" y="2085328"/>
                  <a:pt x="3543413" y="3024636"/>
                  <a:pt x="2431189" y="3137588"/>
                </a:cubicBezTo>
                <a:lnTo>
                  <a:pt x="2247220" y="3146878"/>
                </a:lnTo>
                <a:lnTo>
                  <a:pt x="2164124" y="3146878"/>
                </a:lnTo>
                <a:lnTo>
                  <a:pt x="1980155" y="3137588"/>
                </a:lnTo>
                <a:cubicBezTo>
                  <a:pt x="867932" y="3024636"/>
                  <a:pt x="0" y="2085328"/>
                  <a:pt x="0" y="943304"/>
                </a:cubicBezTo>
                <a:cubicBezTo>
                  <a:pt x="0" y="610214"/>
                  <a:pt x="73835" y="294369"/>
                  <a:pt x="206030" y="11242"/>
                </a:cubicBez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Related image">
            <a:extLst>
              <a:ext uri="{FF2B5EF4-FFF2-40B4-BE49-F238E27FC236}">
                <a16:creationId xmlns:a16="http://schemas.microsoft.com/office/drawing/2014/main" id="{81DF9C39-8601-4663-B113-CDAF4ABADC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5568"/>
          <a:stretch/>
        </p:blipFill>
        <p:spPr bwMode="auto">
          <a:xfrm>
            <a:off x="-2334" y="10"/>
            <a:ext cx="5441859" cy="565493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04A4FC-5346-47F1-9625-BF84060B6742}"/>
              </a:ext>
            </a:extLst>
          </p:cNvPr>
          <p:cNvSpPr txBox="1"/>
          <p:nvPr/>
        </p:nvSpPr>
        <p:spPr>
          <a:xfrm>
            <a:off x="4903303" y="4106596"/>
            <a:ext cx="6957391"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Brother of Zeus (Son of Cronus and Rhea)</a:t>
            </a:r>
          </a:p>
          <a:p>
            <a:pPr marL="285750" indent="-285750">
              <a:buFont typeface="Arial" panose="020B0604020202020204" pitchFamily="34" charset="0"/>
              <a:buChar char="•"/>
            </a:pPr>
            <a:r>
              <a:rPr lang="en-US" sz="2400" dirty="0"/>
              <a:t>He is usually depicted a mature man of sturdy build, often with a luxuriant beard, and holding a trident.</a:t>
            </a:r>
          </a:p>
          <a:p>
            <a:pPr marL="285750" indent="-285750">
              <a:buFont typeface="Arial" panose="020B0604020202020204" pitchFamily="34" charset="0"/>
              <a:buChar char="•"/>
            </a:pPr>
            <a:r>
              <a:rPr lang="en-US" sz="2400" dirty="0"/>
              <a:t>His sacred animals include the horse and the dolphin.</a:t>
            </a:r>
          </a:p>
          <a:p>
            <a:pPr marL="285750" indent="-285750">
              <a:buFont typeface="Arial" panose="020B0604020202020204" pitchFamily="34" charset="0"/>
              <a:buChar char="•"/>
            </a:pPr>
            <a:r>
              <a:rPr lang="en-US" sz="2400" dirty="0"/>
              <a:t>In some stories he rapes Medusa, leading to her transformation into a hideous Gorgon.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9791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6146" name="Picture 2" descr="&amp;quot;Pluto and Proserpina&amp;quot; marble sculpture by Gian Lorenzo Bernini, 1621-22; in the Borghese Gallery, Rome.  This work has also been referred to as  &amp;quot;Persephone abducted by Hades.&amp;quot;">
            <a:extLst>
              <a:ext uri="{FF2B5EF4-FFF2-40B4-BE49-F238E27FC236}">
                <a16:creationId xmlns:a16="http://schemas.microsoft.com/office/drawing/2014/main" id="{A83DCF7B-7881-4A4B-9F5E-243333F32F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40" b="15956"/>
          <a:stretch/>
        </p:blipFill>
        <p:spPr bwMode="auto">
          <a:xfrm>
            <a:off x="-219" y="293834"/>
            <a:ext cx="4091483" cy="5992766"/>
          </a:xfrm>
          <a:custGeom>
            <a:avLst/>
            <a:gdLst>
              <a:gd name="connsiteX0" fmla="*/ 1162381 w 4091483"/>
              <a:gd name="connsiteY0" fmla="*/ 781 h 5992766"/>
              <a:gd name="connsiteX1" fmla="*/ 3880041 w 4091483"/>
              <a:gd name="connsiteY1" fmla="*/ 1892923 h 5992766"/>
              <a:gd name="connsiteX2" fmla="*/ 2198562 w 4091483"/>
              <a:gd name="connsiteY2" fmla="*/ 5781324 h 5992766"/>
              <a:gd name="connsiteX3" fmla="*/ 175104 w 4091483"/>
              <a:gd name="connsiteY3" fmla="*/ 5847282 h 5992766"/>
              <a:gd name="connsiteX4" fmla="*/ 0 w 4091483"/>
              <a:gd name="connsiteY4" fmla="*/ 5781284 h 5992766"/>
              <a:gd name="connsiteX5" fmla="*/ 0 w 4091483"/>
              <a:gd name="connsiteY5" fmla="*/ 208610 h 5992766"/>
              <a:gd name="connsiteX6" fmla="*/ 282082 w 4091483"/>
              <a:gd name="connsiteY6" fmla="*/ 112999 h 5992766"/>
              <a:gd name="connsiteX7" fmla="*/ 1162381 w 4091483"/>
              <a:gd name="connsiteY7" fmla="*/ 781 h 59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83" h="5992766">
                <a:moveTo>
                  <a:pt x="1162381" y="781"/>
                </a:moveTo>
                <a:cubicBezTo>
                  <a:pt x="2329452" y="27509"/>
                  <a:pt x="3422973" y="739362"/>
                  <a:pt x="3880041" y="1892923"/>
                </a:cubicBezTo>
                <a:cubicBezTo>
                  <a:pt x="4489466" y="3431003"/>
                  <a:pt x="3736642" y="5171899"/>
                  <a:pt x="2198562" y="5781324"/>
                </a:cubicBezTo>
                <a:cubicBezTo>
                  <a:pt x="1525652" y="6047947"/>
                  <a:pt x="813921" y="6053827"/>
                  <a:pt x="175104" y="5847282"/>
                </a:cubicBezTo>
                <a:lnTo>
                  <a:pt x="0" y="5781284"/>
                </a:lnTo>
                <a:lnTo>
                  <a:pt x="0" y="208610"/>
                </a:lnTo>
                <a:lnTo>
                  <a:pt x="282082" y="112999"/>
                </a:lnTo>
                <a:cubicBezTo>
                  <a:pt x="574248" y="30237"/>
                  <a:pt x="870613" y="-5902"/>
                  <a:pt x="1162381" y="78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Image result for hades">
            <a:extLst>
              <a:ext uri="{FF2B5EF4-FFF2-40B4-BE49-F238E27FC236}">
                <a16:creationId xmlns:a16="http://schemas.microsoft.com/office/drawing/2014/main" id="{7D95168F-F383-4CD8-A18B-E6A56002EE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85" r="1" b="27308"/>
          <a:stretch/>
        </p:blipFill>
        <p:spPr bwMode="auto">
          <a:xfrm>
            <a:off x="4591378" y="1"/>
            <a:ext cx="3743179" cy="3343808"/>
          </a:xfrm>
          <a:custGeom>
            <a:avLst/>
            <a:gdLst>
              <a:gd name="connsiteX0" fmla="*/ 717059 w 3743179"/>
              <a:gd name="connsiteY0" fmla="*/ 0 h 3343808"/>
              <a:gd name="connsiteX1" fmla="*/ 3026814 w 3743179"/>
              <a:gd name="connsiteY1" fmla="*/ 0 h 3343808"/>
              <a:gd name="connsiteX2" fmla="*/ 3029747 w 3743179"/>
              <a:gd name="connsiteY2" fmla="*/ 2108 h 3343808"/>
              <a:gd name="connsiteX3" fmla="*/ 3341701 w 3743179"/>
              <a:gd name="connsiteY3" fmla="*/ 2630376 h 3343808"/>
              <a:gd name="connsiteX4" fmla="*/ 713433 w 3743179"/>
              <a:gd name="connsiteY4" fmla="*/ 2942330 h 3343808"/>
              <a:gd name="connsiteX5" fmla="*/ 401479 w 3743179"/>
              <a:gd name="connsiteY5" fmla="*/ 314062 h 3343808"/>
              <a:gd name="connsiteX6" fmla="*/ 700680 w 3743179"/>
              <a:gd name="connsiteY6" fmla="*/ 11713 h 334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179" h="3343808">
                <a:moveTo>
                  <a:pt x="717059" y="0"/>
                </a:moveTo>
                <a:lnTo>
                  <a:pt x="3026814" y="0"/>
                </a:lnTo>
                <a:lnTo>
                  <a:pt x="3029747" y="2108"/>
                </a:lnTo>
                <a:cubicBezTo>
                  <a:pt x="3841667" y="641741"/>
                  <a:pt x="3981333" y="1818456"/>
                  <a:pt x="3341701" y="2630376"/>
                </a:cubicBezTo>
                <a:cubicBezTo>
                  <a:pt x="2702068" y="3442296"/>
                  <a:pt x="1525353" y="3581962"/>
                  <a:pt x="713433" y="2942330"/>
                </a:cubicBezTo>
                <a:cubicBezTo>
                  <a:pt x="-98487" y="2302697"/>
                  <a:pt x="-238153" y="1125982"/>
                  <a:pt x="401479" y="314062"/>
                </a:cubicBezTo>
                <a:cubicBezTo>
                  <a:pt x="491428" y="199886"/>
                  <a:pt x="591997" y="99004"/>
                  <a:pt x="700680" y="11713"/>
                </a:cubicBez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Image result for hades">
            <a:extLst>
              <a:ext uri="{FF2B5EF4-FFF2-40B4-BE49-F238E27FC236}">
                <a16:creationId xmlns:a16="http://schemas.microsoft.com/office/drawing/2014/main" id="{DC091E59-C257-4990-A9AD-1B1791812B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050" r="-3" b="11313"/>
          <a:stretch/>
        </p:blipFill>
        <p:spPr bwMode="auto">
          <a:xfrm>
            <a:off x="8935026" y="-1"/>
            <a:ext cx="3256974" cy="4147796"/>
          </a:xfrm>
          <a:custGeom>
            <a:avLst/>
            <a:gdLst>
              <a:gd name="connsiteX0" fmla="*/ 363121 w 3256974"/>
              <a:gd name="connsiteY0" fmla="*/ 0 h 4147796"/>
              <a:gd name="connsiteX1" fmla="*/ 3256974 w 3256974"/>
              <a:gd name="connsiteY1" fmla="*/ 0 h 4147796"/>
              <a:gd name="connsiteX2" fmla="*/ 3256974 w 3256974"/>
              <a:gd name="connsiteY2" fmla="*/ 4105401 h 4147796"/>
              <a:gd name="connsiteX3" fmla="*/ 3224373 w 3256974"/>
              <a:gd name="connsiteY3" fmla="*/ 4112046 h 4147796"/>
              <a:gd name="connsiteX4" fmla="*/ 399585 w 3256974"/>
              <a:gd name="connsiteY4" fmla="*/ 2804344 h 4147796"/>
              <a:gd name="connsiteX5" fmla="*/ 317807 w 3256974"/>
              <a:gd name="connsiteY5" fmla="*/ 79446 h 414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974" h="4147796">
                <a:moveTo>
                  <a:pt x="363121" y="0"/>
                </a:moveTo>
                <a:lnTo>
                  <a:pt x="3256974" y="0"/>
                </a:lnTo>
                <a:lnTo>
                  <a:pt x="3256974" y="4105401"/>
                </a:lnTo>
                <a:lnTo>
                  <a:pt x="3224373" y="4112046"/>
                </a:lnTo>
                <a:cubicBezTo>
                  <a:pt x="2137480" y="4288566"/>
                  <a:pt x="1003120" y="3804950"/>
                  <a:pt x="399585" y="2804344"/>
                </a:cubicBezTo>
                <a:cubicBezTo>
                  <a:pt x="-120383" y="1942283"/>
                  <a:pt x="-117130" y="910716"/>
                  <a:pt x="317807" y="7944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0D75EA-E912-41FE-83A2-05CE8DF28221}"/>
              </a:ext>
            </a:extLst>
          </p:cNvPr>
          <p:cNvSpPr>
            <a:spLocks noGrp="1"/>
          </p:cNvSpPr>
          <p:nvPr>
            <p:ph type="title"/>
          </p:nvPr>
        </p:nvSpPr>
        <p:spPr>
          <a:xfrm>
            <a:off x="4091264" y="3429000"/>
            <a:ext cx="3626058" cy="717013"/>
          </a:xfrm>
        </p:spPr>
        <p:txBody>
          <a:bodyPr vert="horz" lIns="91440" tIns="45720" rIns="91440" bIns="45720" rtlCol="0" anchor="b">
            <a:normAutofit fontScale="90000"/>
          </a:bodyPr>
          <a:lstStyle/>
          <a:p>
            <a:r>
              <a:rPr lang="en-US" sz="4000" dirty="0"/>
              <a:t>Hades (Pluto)</a:t>
            </a:r>
            <a:br>
              <a:rPr lang="en-US" sz="4000" dirty="0"/>
            </a:br>
            <a:r>
              <a:rPr lang="en-US" sz="1800" dirty="0"/>
              <a:t>king of the Underworld and Dead</a:t>
            </a:r>
            <a:endParaRPr lang="en-US" sz="4000" dirty="0"/>
          </a:p>
        </p:txBody>
      </p:sp>
      <p:sp>
        <p:nvSpPr>
          <p:cNvPr id="3" name="Content Placeholder 2">
            <a:extLst>
              <a:ext uri="{FF2B5EF4-FFF2-40B4-BE49-F238E27FC236}">
                <a16:creationId xmlns:a16="http://schemas.microsoft.com/office/drawing/2014/main" id="{497528C9-5A81-46B3-A26E-403E4A1E20E0}"/>
              </a:ext>
            </a:extLst>
          </p:cNvPr>
          <p:cNvSpPr>
            <a:spLocks noGrp="1"/>
          </p:cNvSpPr>
          <p:nvPr>
            <p:ph idx="1"/>
          </p:nvPr>
        </p:nvSpPr>
        <p:spPr>
          <a:xfrm>
            <a:off x="4005530" y="4091985"/>
            <a:ext cx="7423584" cy="2345316"/>
          </a:xfrm>
        </p:spPr>
        <p:txBody>
          <a:bodyPr vert="horz" lIns="91440" tIns="45720" rIns="91440" bIns="45720" rtlCol="0" anchor="t">
            <a:noAutofit/>
          </a:bodyPr>
          <a:lstStyle/>
          <a:p>
            <a:r>
              <a:rPr lang="en-US" sz="2400" dirty="0"/>
              <a:t>God of wealth. The last of the 3 brothers and rules one of the 3 realms.</a:t>
            </a:r>
          </a:p>
          <a:p>
            <a:r>
              <a:rPr lang="en-US" sz="2400" dirty="0"/>
              <a:t>Married to Persephone. (Not by her choice)</a:t>
            </a:r>
          </a:p>
          <a:p>
            <a:r>
              <a:rPr lang="en-US" sz="2400" dirty="0"/>
              <a:t>His attributes are the drinking horn or cornucopia and the 3-headed dog Cerberus.</a:t>
            </a:r>
          </a:p>
          <a:p>
            <a:r>
              <a:rPr lang="en-US" sz="2400" dirty="0"/>
              <a:t>His sacred animal is the screech owl.</a:t>
            </a:r>
          </a:p>
          <a:p>
            <a:r>
              <a:rPr lang="en-US" sz="2400" dirty="0"/>
              <a:t>He has a very chilly demeanor and is VERY CUNNING.</a:t>
            </a:r>
          </a:p>
        </p:txBody>
      </p:sp>
    </p:spTree>
    <p:extLst>
      <p:ext uri="{BB962C8B-B14F-4D97-AF65-F5344CB8AC3E}">
        <p14:creationId xmlns:p14="http://schemas.microsoft.com/office/powerpoint/2010/main" val="346687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B7C5-22A3-44CC-A746-73EDA2181D6C}"/>
              </a:ext>
            </a:extLst>
          </p:cNvPr>
          <p:cNvSpPr>
            <a:spLocks noGrp="1"/>
          </p:cNvSpPr>
          <p:nvPr>
            <p:ph type="title"/>
          </p:nvPr>
        </p:nvSpPr>
        <p:spPr>
          <a:xfrm>
            <a:off x="9332465" y="3356696"/>
            <a:ext cx="2742856" cy="894061"/>
          </a:xfrm>
        </p:spPr>
        <p:txBody>
          <a:bodyPr vert="horz" lIns="91440" tIns="45720" rIns="91440" bIns="45720" rtlCol="0" anchor="b">
            <a:normAutofit fontScale="90000"/>
          </a:bodyPr>
          <a:lstStyle/>
          <a:p>
            <a:pPr algn="r"/>
            <a:r>
              <a:rPr lang="en-US" sz="4000" dirty="0"/>
              <a:t>Hera (Juno)</a:t>
            </a:r>
            <a:br>
              <a:rPr lang="en-US" sz="4000" dirty="0"/>
            </a:br>
            <a:r>
              <a:rPr lang="en-US" sz="1800" dirty="0"/>
              <a:t>Queen of the gods</a:t>
            </a:r>
          </a:p>
        </p:txBody>
      </p:sp>
      <p:pic>
        <p:nvPicPr>
          <p:cNvPr id="4100" name="Picture 4" descr="Image result for hera">
            <a:extLst>
              <a:ext uri="{FF2B5EF4-FFF2-40B4-BE49-F238E27FC236}">
                <a16:creationId xmlns:a16="http://schemas.microsoft.com/office/drawing/2014/main" id="{90E79D9E-D2B8-4C25-8769-A347DD527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50" r="1" b="30802"/>
          <a:stretch/>
        </p:blipFill>
        <p:spPr bwMode="auto">
          <a:xfrm>
            <a:off x="6080591" y="-2008"/>
            <a:ext cx="4787317" cy="3415082"/>
          </a:xfrm>
          <a:custGeom>
            <a:avLst/>
            <a:gdLst>
              <a:gd name="connsiteX0" fmla="*/ 211873 w 4411344"/>
              <a:gd name="connsiteY0" fmla="*/ 0 h 3146878"/>
              <a:gd name="connsiteX1" fmla="*/ 4199471 w 4411344"/>
              <a:gd name="connsiteY1" fmla="*/ 0 h 3146878"/>
              <a:gd name="connsiteX2" fmla="*/ 4205314 w 4411344"/>
              <a:gd name="connsiteY2" fmla="*/ 11242 h 3146878"/>
              <a:gd name="connsiteX3" fmla="*/ 4411344 w 4411344"/>
              <a:gd name="connsiteY3" fmla="*/ 943304 h 3146878"/>
              <a:gd name="connsiteX4" fmla="*/ 2431189 w 4411344"/>
              <a:gd name="connsiteY4" fmla="*/ 3137588 h 3146878"/>
              <a:gd name="connsiteX5" fmla="*/ 2247220 w 4411344"/>
              <a:gd name="connsiteY5" fmla="*/ 3146878 h 3146878"/>
              <a:gd name="connsiteX6" fmla="*/ 2164124 w 4411344"/>
              <a:gd name="connsiteY6" fmla="*/ 3146878 h 3146878"/>
              <a:gd name="connsiteX7" fmla="*/ 1980155 w 4411344"/>
              <a:gd name="connsiteY7" fmla="*/ 3137588 h 3146878"/>
              <a:gd name="connsiteX8" fmla="*/ 0 w 4411344"/>
              <a:gd name="connsiteY8" fmla="*/ 943304 h 3146878"/>
              <a:gd name="connsiteX9" fmla="*/ 206030 w 4411344"/>
              <a:gd name="connsiteY9" fmla="*/ 11242 h 31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44" h="3146878">
                <a:moveTo>
                  <a:pt x="211873" y="0"/>
                </a:moveTo>
                <a:lnTo>
                  <a:pt x="4199471" y="0"/>
                </a:lnTo>
                <a:lnTo>
                  <a:pt x="4205314" y="11242"/>
                </a:lnTo>
                <a:cubicBezTo>
                  <a:pt x="4337510" y="294369"/>
                  <a:pt x="4411344" y="610214"/>
                  <a:pt x="4411344" y="943304"/>
                </a:cubicBezTo>
                <a:cubicBezTo>
                  <a:pt x="4411344" y="2085328"/>
                  <a:pt x="3543413" y="3024636"/>
                  <a:pt x="2431189" y="3137588"/>
                </a:cubicBezTo>
                <a:lnTo>
                  <a:pt x="2247220" y="3146878"/>
                </a:lnTo>
                <a:lnTo>
                  <a:pt x="2164124" y="3146878"/>
                </a:lnTo>
                <a:lnTo>
                  <a:pt x="1980155" y="3137588"/>
                </a:lnTo>
                <a:cubicBezTo>
                  <a:pt x="867932" y="3024636"/>
                  <a:pt x="0" y="2085328"/>
                  <a:pt x="0" y="943304"/>
                </a:cubicBezTo>
                <a:cubicBezTo>
                  <a:pt x="0" y="610214"/>
                  <a:pt x="73835" y="294369"/>
                  <a:pt x="206030" y="11242"/>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Image result for hera">
            <a:extLst>
              <a:ext uri="{FF2B5EF4-FFF2-40B4-BE49-F238E27FC236}">
                <a16:creationId xmlns:a16="http://schemas.microsoft.com/office/drawing/2014/main" id="{CD5FE86F-84B1-48C8-BFB0-70AAEC53D0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6870"/>
          <a:stretch/>
        </p:blipFill>
        <p:spPr bwMode="auto">
          <a:xfrm>
            <a:off x="-2334" y="10"/>
            <a:ext cx="5441859" cy="565493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D8B4F8-1A42-4785-BA3B-EC16F0D48782}"/>
              </a:ext>
            </a:extLst>
          </p:cNvPr>
          <p:cNvSpPr txBox="1"/>
          <p:nvPr/>
        </p:nvSpPr>
        <p:spPr>
          <a:xfrm>
            <a:off x="4702078" y="4244212"/>
            <a:ext cx="745464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Goddess of marriage, women, childbirth, heirs, kings, and empires.</a:t>
            </a:r>
          </a:p>
          <a:p>
            <a:pPr marL="285750" indent="-285750">
              <a:buFont typeface="Arial" panose="020B0604020202020204" pitchFamily="34" charset="0"/>
              <a:buChar char="•"/>
            </a:pPr>
            <a:r>
              <a:rPr lang="en-US" sz="2000" dirty="0"/>
              <a:t>The wife and sister of Zeus.</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Zeus had many affairs which deeply angered her and drive her to jealously and vengefulness.</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Usually depicted in a diadem and a veil.</a:t>
            </a:r>
          </a:p>
          <a:p>
            <a:pPr marL="285750" indent="-285750">
              <a:buFont typeface="Arial" panose="020B0604020202020204" pitchFamily="34" charset="0"/>
              <a:buChar char="•"/>
            </a:pPr>
            <a:r>
              <a:rPr lang="en-US" sz="2000" dirty="0"/>
              <a:t>Her sacred animals include the heifer, the peacock, and the cuckoo.</a:t>
            </a:r>
          </a:p>
        </p:txBody>
      </p:sp>
    </p:spTree>
    <p:extLst>
      <p:ext uri="{BB962C8B-B14F-4D97-AF65-F5344CB8AC3E}">
        <p14:creationId xmlns:p14="http://schemas.microsoft.com/office/powerpoint/2010/main" val="369479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BF5F-BD93-4E60-87CC-19CBD4D680AD}"/>
              </a:ext>
            </a:extLst>
          </p:cNvPr>
          <p:cNvSpPr>
            <a:spLocks noGrp="1"/>
          </p:cNvSpPr>
          <p:nvPr>
            <p:ph type="title"/>
          </p:nvPr>
        </p:nvSpPr>
        <p:spPr>
          <a:xfrm>
            <a:off x="922866" y="3972860"/>
            <a:ext cx="8644330" cy="821735"/>
          </a:xfrm>
        </p:spPr>
        <p:txBody>
          <a:bodyPr vert="horz" lIns="91440" tIns="45720" rIns="91440" bIns="45720" rtlCol="0" anchor="b">
            <a:normAutofit/>
          </a:bodyPr>
          <a:lstStyle/>
          <a:p>
            <a:r>
              <a:rPr lang="en-US" sz="4000" dirty="0"/>
              <a:t>Hermes (Mercury)</a:t>
            </a:r>
            <a:r>
              <a:rPr lang="en-US" sz="1800" dirty="0"/>
              <a:t> messenger of the gods</a:t>
            </a:r>
            <a:endParaRPr lang="en-US" sz="4000" dirty="0"/>
          </a:p>
        </p:txBody>
      </p:sp>
      <p:pic>
        <p:nvPicPr>
          <p:cNvPr id="7174" name="Picture 6" descr="Image result for Hermes">
            <a:extLst>
              <a:ext uri="{FF2B5EF4-FFF2-40B4-BE49-F238E27FC236}">
                <a16:creationId xmlns:a16="http://schemas.microsoft.com/office/drawing/2014/main" id="{69774CAB-FE1F-4467-98DD-6BFB8B883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58" r="13821" b="-2"/>
          <a:stretch/>
        </p:blipFill>
        <p:spPr bwMode="auto">
          <a:xfrm>
            <a:off x="922868" y="234694"/>
            <a:ext cx="3378793" cy="3738166"/>
          </a:xfrm>
          <a:custGeom>
            <a:avLst/>
            <a:gdLst>
              <a:gd name="connsiteX0" fmla="*/ 163732 w 3378793"/>
              <a:gd name="connsiteY0" fmla="*/ 0 h 3738166"/>
              <a:gd name="connsiteX1" fmla="*/ 3378793 w 3378793"/>
              <a:gd name="connsiteY1" fmla="*/ 0 h 3738166"/>
              <a:gd name="connsiteX2" fmla="*/ 3378793 w 3378793"/>
              <a:gd name="connsiteY2" fmla="*/ 3738166 h 3738166"/>
              <a:gd name="connsiteX3" fmla="*/ 163732 w 3378793"/>
              <a:gd name="connsiteY3" fmla="*/ 3738166 h 3738166"/>
              <a:gd name="connsiteX4" fmla="*/ 0 w 3378793"/>
              <a:gd name="connsiteY4" fmla="*/ 3574434 h 3738166"/>
              <a:gd name="connsiteX5" fmla="*/ 0 w 3378793"/>
              <a:gd name="connsiteY5" fmla="*/ 163732 h 3738166"/>
              <a:gd name="connsiteX6" fmla="*/ 163732 w 3378793"/>
              <a:gd name="connsiteY6" fmla="*/ 0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93" h="3738166">
                <a:moveTo>
                  <a:pt x="163732" y="0"/>
                </a:moveTo>
                <a:lnTo>
                  <a:pt x="3378793" y="0"/>
                </a:lnTo>
                <a:lnTo>
                  <a:pt x="3378793" y="3738166"/>
                </a:lnTo>
                <a:lnTo>
                  <a:pt x="163732" y="3738166"/>
                </a:lnTo>
                <a:cubicBezTo>
                  <a:pt x="73305" y="3738166"/>
                  <a:pt x="0" y="3664861"/>
                  <a:pt x="0" y="3574434"/>
                </a:cubicBezTo>
                <a:lnTo>
                  <a:pt x="0" y="163732"/>
                </a:lnTo>
                <a:cubicBezTo>
                  <a:pt x="0" y="73305"/>
                  <a:pt x="73305" y="0"/>
                  <a:pt x="163732" y="0"/>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7170" name="Picture 2" descr="Hermes bearing a caduceus, Roman copy, c. 1st century AD, of a Greek sculpture, c. 350 BC; in the British Museum.">
            <a:extLst>
              <a:ext uri="{FF2B5EF4-FFF2-40B4-BE49-F238E27FC236}">
                <a16:creationId xmlns:a16="http://schemas.microsoft.com/office/drawing/2014/main" id="{66975DFC-D1A1-4AD1-B951-ECAF9897F2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94" r="-3" b="44013"/>
          <a:stretch/>
        </p:blipFill>
        <p:spPr bwMode="auto">
          <a:xfrm>
            <a:off x="4452538" y="234694"/>
            <a:ext cx="3291667" cy="3738166"/>
          </a:xfrm>
          <a:custGeom>
            <a:avLst/>
            <a:gdLst>
              <a:gd name="connsiteX0" fmla="*/ 0 w 3291667"/>
              <a:gd name="connsiteY0" fmla="*/ 0 h 3738166"/>
              <a:gd name="connsiteX1" fmla="*/ 3291667 w 3291667"/>
              <a:gd name="connsiteY1" fmla="*/ 0 h 3738166"/>
              <a:gd name="connsiteX2" fmla="*/ 3291667 w 3291667"/>
              <a:gd name="connsiteY2" fmla="*/ 3738166 h 3738166"/>
              <a:gd name="connsiteX3" fmla="*/ 0 w 3291667"/>
              <a:gd name="connsiteY3" fmla="*/ 3738166 h 3738166"/>
            </a:gdLst>
            <a:ahLst/>
            <a:cxnLst>
              <a:cxn ang="0">
                <a:pos x="connsiteX0" y="connsiteY0"/>
              </a:cxn>
              <a:cxn ang="0">
                <a:pos x="connsiteX1" y="connsiteY1"/>
              </a:cxn>
              <a:cxn ang="0">
                <a:pos x="connsiteX2" y="connsiteY2"/>
              </a:cxn>
              <a:cxn ang="0">
                <a:pos x="connsiteX3" y="connsiteY3"/>
              </a:cxn>
            </a:cxnLst>
            <a:rect l="l" t="t" r="r" b="b"/>
            <a:pathLst>
              <a:path w="3291667" h="3738166">
                <a:moveTo>
                  <a:pt x="0" y="0"/>
                </a:moveTo>
                <a:lnTo>
                  <a:pt x="3291667" y="0"/>
                </a:lnTo>
                <a:lnTo>
                  <a:pt x="3291667" y="3738166"/>
                </a:lnTo>
                <a:lnTo>
                  <a:pt x="0" y="3738166"/>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7172" name="Picture 4" descr="Image result for Hermes">
            <a:extLst>
              <a:ext uri="{FF2B5EF4-FFF2-40B4-BE49-F238E27FC236}">
                <a16:creationId xmlns:a16="http://schemas.microsoft.com/office/drawing/2014/main" id="{CA960382-5FF3-4FCB-8649-920AF829DB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32" r="-3" b="9618"/>
          <a:stretch/>
        </p:blipFill>
        <p:spPr bwMode="auto">
          <a:xfrm>
            <a:off x="7895081" y="234694"/>
            <a:ext cx="3374053" cy="3738166"/>
          </a:xfrm>
          <a:custGeom>
            <a:avLst/>
            <a:gdLst>
              <a:gd name="connsiteX0" fmla="*/ 0 w 3374053"/>
              <a:gd name="connsiteY0" fmla="*/ 0 h 3738166"/>
              <a:gd name="connsiteX1" fmla="*/ 3210321 w 3374053"/>
              <a:gd name="connsiteY1" fmla="*/ 0 h 3738166"/>
              <a:gd name="connsiteX2" fmla="*/ 3374053 w 3374053"/>
              <a:gd name="connsiteY2" fmla="*/ 163732 h 3738166"/>
              <a:gd name="connsiteX3" fmla="*/ 3374053 w 3374053"/>
              <a:gd name="connsiteY3" fmla="*/ 3574434 h 3738166"/>
              <a:gd name="connsiteX4" fmla="*/ 3210321 w 3374053"/>
              <a:gd name="connsiteY4" fmla="*/ 3738166 h 3738166"/>
              <a:gd name="connsiteX5" fmla="*/ 0 w 3374053"/>
              <a:gd name="connsiteY5" fmla="*/ 3738166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053" h="3738166">
                <a:moveTo>
                  <a:pt x="0" y="0"/>
                </a:moveTo>
                <a:lnTo>
                  <a:pt x="3210321" y="0"/>
                </a:lnTo>
                <a:cubicBezTo>
                  <a:pt x="3300748" y="0"/>
                  <a:pt x="3374053" y="73305"/>
                  <a:pt x="3374053" y="163732"/>
                </a:cubicBezTo>
                <a:lnTo>
                  <a:pt x="3374053" y="3574434"/>
                </a:lnTo>
                <a:cubicBezTo>
                  <a:pt x="3374053" y="3664861"/>
                  <a:pt x="3300748" y="3738166"/>
                  <a:pt x="3210321" y="3738166"/>
                </a:cubicBezTo>
                <a:lnTo>
                  <a:pt x="0" y="3738166"/>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DAC84E-3639-4FBC-AD47-D599E78A32F0}"/>
              </a:ext>
            </a:extLst>
          </p:cNvPr>
          <p:cNvSpPr txBox="1"/>
          <p:nvPr/>
        </p:nvSpPr>
        <p:spPr>
          <a:xfrm>
            <a:off x="781878" y="4794595"/>
            <a:ext cx="1080052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God of boundaries, travel, communication and trade.</a:t>
            </a:r>
          </a:p>
          <a:p>
            <a:pPr marL="742950" lvl="1" indent="-285750">
              <a:buFont typeface="Arial" panose="020B0604020202020204" pitchFamily="34" charset="0"/>
              <a:buChar char="•"/>
            </a:pPr>
            <a:r>
              <a:rPr lang="en-US" dirty="0"/>
              <a:t>He also was a guide for the dead traveling to the underworld.</a:t>
            </a:r>
          </a:p>
          <a:p>
            <a:pPr marL="285750" indent="-285750">
              <a:buFont typeface="Arial" panose="020B0604020202020204" pitchFamily="34" charset="0"/>
              <a:buChar char="•"/>
            </a:pPr>
            <a:r>
              <a:rPr lang="en-US" dirty="0"/>
              <a:t>Son of Zeus and a nymph named Maia.</a:t>
            </a:r>
          </a:p>
          <a:p>
            <a:pPr marL="742950" lvl="1" indent="-285750">
              <a:buFont typeface="Arial" panose="020B0604020202020204" pitchFamily="34" charset="0"/>
              <a:buChar char="•"/>
            </a:pPr>
            <a:r>
              <a:rPr lang="en-US" dirty="0"/>
              <a:t>One of Zeus’s many affairs.</a:t>
            </a:r>
          </a:p>
          <a:p>
            <a:pPr marL="285750" indent="-285750">
              <a:buFont typeface="Arial" panose="020B0604020202020204" pitchFamily="34" charset="0"/>
              <a:buChar char="•"/>
            </a:pPr>
            <a:r>
              <a:rPr lang="en-US" dirty="0"/>
              <a:t>He was depicted either as a handsome and athletic beardless youth, or as an older bearded man.</a:t>
            </a:r>
          </a:p>
          <a:p>
            <a:pPr marL="285750" indent="-285750">
              <a:buFont typeface="Arial" panose="020B0604020202020204" pitchFamily="34" charset="0"/>
              <a:buChar char="•"/>
            </a:pPr>
            <a:r>
              <a:rPr lang="en-US" dirty="0"/>
              <a:t>His attributes include the Herald’s Wand, winged sandals, and a travelers cap. </a:t>
            </a:r>
          </a:p>
          <a:p>
            <a:pPr marL="285750" indent="-285750">
              <a:buFont typeface="Arial" panose="020B0604020202020204" pitchFamily="34" charset="0"/>
              <a:buChar char="•"/>
            </a:pPr>
            <a:r>
              <a:rPr lang="en-US" dirty="0"/>
              <a:t>His sacred animal is the tortoise. </a:t>
            </a:r>
          </a:p>
        </p:txBody>
      </p:sp>
    </p:spTree>
    <p:extLst>
      <p:ext uri="{BB962C8B-B14F-4D97-AF65-F5344CB8AC3E}">
        <p14:creationId xmlns:p14="http://schemas.microsoft.com/office/powerpoint/2010/main" val="216323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EB04-8A1A-4AF6-998E-695770B5E0B1}"/>
              </a:ext>
            </a:extLst>
          </p:cNvPr>
          <p:cNvSpPr>
            <a:spLocks noGrp="1"/>
          </p:cNvSpPr>
          <p:nvPr>
            <p:ph type="title"/>
          </p:nvPr>
        </p:nvSpPr>
        <p:spPr>
          <a:xfrm>
            <a:off x="2168634" y="145773"/>
            <a:ext cx="4681873" cy="1105086"/>
          </a:xfrm>
        </p:spPr>
        <p:txBody>
          <a:bodyPr>
            <a:normAutofit/>
          </a:bodyPr>
          <a:lstStyle/>
          <a:p>
            <a:r>
              <a:rPr lang="en-US" dirty="0"/>
              <a:t>Dionysus (Bacchus) </a:t>
            </a:r>
            <a:br>
              <a:rPr lang="en-US" dirty="0"/>
            </a:br>
            <a:r>
              <a:rPr lang="en-US" sz="1800" dirty="0"/>
              <a:t>God of Wine</a:t>
            </a:r>
            <a:endParaRPr lang="en-US" dirty="0"/>
          </a:p>
        </p:txBody>
      </p:sp>
      <p:sp>
        <p:nvSpPr>
          <p:cNvPr id="3" name="Content Placeholder 2">
            <a:extLst>
              <a:ext uri="{FF2B5EF4-FFF2-40B4-BE49-F238E27FC236}">
                <a16:creationId xmlns:a16="http://schemas.microsoft.com/office/drawing/2014/main" id="{7EC70148-732A-43EA-A481-6480EB29596B}"/>
              </a:ext>
            </a:extLst>
          </p:cNvPr>
          <p:cNvSpPr>
            <a:spLocks noGrp="1"/>
          </p:cNvSpPr>
          <p:nvPr>
            <p:ph idx="1"/>
          </p:nvPr>
        </p:nvSpPr>
        <p:spPr>
          <a:xfrm>
            <a:off x="384313" y="1444487"/>
            <a:ext cx="5261113" cy="5632173"/>
          </a:xfrm>
        </p:spPr>
        <p:txBody>
          <a:bodyPr>
            <a:normAutofit lnSpcReduction="10000"/>
          </a:bodyPr>
          <a:lstStyle/>
          <a:p>
            <a:r>
              <a:rPr lang="en-US" sz="2200" dirty="0"/>
              <a:t>Also the god of fruitfulness, parties, festivals, madness, chaos.</a:t>
            </a:r>
          </a:p>
          <a:p>
            <a:r>
              <a:rPr lang="en-US" sz="2200" dirty="0"/>
              <a:t>He is the twice-born son of Zeus and the human Semele, in that Zeus snatched him from his mother's womb when she died and stitched Dionysius into his own thigh and carried him until he was ready to be born.</a:t>
            </a:r>
          </a:p>
          <a:p>
            <a:r>
              <a:rPr lang="en-US" sz="2200" dirty="0"/>
              <a:t>In art he is depicted as either an older bearded god or an effeminate, long-haired youth.</a:t>
            </a:r>
          </a:p>
          <a:p>
            <a:r>
              <a:rPr lang="en-US" sz="2200" dirty="0"/>
              <a:t>His attributes include the thyrsus, a drinking cup, the grape vine, and a crown of ivy.</a:t>
            </a:r>
          </a:p>
          <a:p>
            <a:pPr lvl="1"/>
            <a:r>
              <a:rPr lang="en-US" sz="2000" dirty="0"/>
              <a:t>Often surrounded by attendants of satyrs and maenads.</a:t>
            </a:r>
          </a:p>
          <a:p>
            <a:pPr marL="0" indent="0">
              <a:buNone/>
            </a:pPr>
            <a:endParaRPr lang="en-US" dirty="0"/>
          </a:p>
        </p:txBody>
      </p:sp>
      <p:pic>
        <p:nvPicPr>
          <p:cNvPr id="8194" name="Picture 2" descr="Dionysus Greek god of wine. Bust of Dionysius, known as Bacchus in the Roman pantheon. Dionysus, Dionysos, Liber">
            <a:extLst>
              <a:ext uri="{FF2B5EF4-FFF2-40B4-BE49-F238E27FC236}">
                <a16:creationId xmlns:a16="http://schemas.microsoft.com/office/drawing/2014/main" id="{54968652-9DB5-4B21-A1D5-8FC91828D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7710"/>
          <a:stretch/>
        </p:blipFill>
        <p:spPr bwMode="auto">
          <a:xfrm>
            <a:off x="5959325" y="2806240"/>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Image result for Dionysus">
            <a:extLst>
              <a:ext uri="{FF2B5EF4-FFF2-40B4-BE49-F238E27FC236}">
                <a16:creationId xmlns:a16="http://schemas.microsoft.com/office/drawing/2014/main" id="{65F5702C-C00B-4C47-AB5C-4BB44341E5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537" b="-2"/>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Image result for Dionysus">
            <a:extLst>
              <a:ext uri="{FF2B5EF4-FFF2-40B4-BE49-F238E27FC236}">
                <a16:creationId xmlns:a16="http://schemas.microsoft.com/office/drawing/2014/main" id="{8E5C08E7-C9F6-4896-9C6D-05C7ECCF3B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76" r="9182" b="-2"/>
          <a:stretch/>
        </p:blipFill>
        <p:spPr bwMode="auto">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22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4E04-2E72-435F-A08D-AE37F06D8AD6}"/>
              </a:ext>
            </a:extLst>
          </p:cNvPr>
          <p:cNvSpPr>
            <a:spLocks noGrp="1"/>
          </p:cNvSpPr>
          <p:nvPr>
            <p:ph type="title"/>
          </p:nvPr>
        </p:nvSpPr>
        <p:spPr>
          <a:xfrm>
            <a:off x="6785209" y="216625"/>
            <a:ext cx="3263390" cy="1035579"/>
          </a:xfrm>
        </p:spPr>
        <p:txBody>
          <a:bodyPr>
            <a:normAutofit/>
          </a:bodyPr>
          <a:lstStyle/>
          <a:p>
            <a:r>
              <a:rPr lang="en-US" sz="3300" dirty="0"/>
              <a:t>Demeter (Ceres)</a:t>
            </a:r>
            <a:br>
              <a:rPr lang="en-US" sz="3300" dirty="0"/>
            </a:br>
            <a:r>
              <a:rPr lang="en-US" sz="1800" dirty="0"/>
              <a:t>Goddess of the Harvest</a:t>
            </a:r>
            <a:endParaRPr lang="en-US" sz="3300" dirty="0"/>
          </a:p>
        </p:txBody>
      </p:sp>
      <p:sp>
        <p:nvSpPr>
          <p:cNvPr id="3" name="Content Placeholder 2">
            <a:extLst>
              <a:ext uri="{FF2B5EF4-FFF2-40B4-BE49-F238E27FC236}">
                <a16:creationId xmlns:a16="http://schemas.microsoft.com/office/drawing/2014/main" id="{054C0650-7F73-4144-9C72-CD423607208B}"/>
              </a:ext>
            </a:extLst>
          </p:cNvPr>
          <p:cNvSpPr>
            <a:spLocks noGrp="1"/>
          </p:cNvSpPr>
          <p:nvPr>
            <p:ph idx="1"/>
          </p:nvPr>
        </p:nvSpPr>
        <p:spPr>
          <a:xfrm>
            <a:off x="6652590" y="1325217"/>
            <a:ext cx="5327373" cy="5316158"/>
          </a:xfrm>
        </p:spPr>
        <p:txBody>
          <a:bodyPr>
            <a:normAutofit/>
          </a:bodyPr>
          <a:lstStyle/>
          <a:p>
            <a:pPr>
              <a:lnSpc>
                <a:spcPct val="90000"/>
              </a:lnSpc>
            </a:pPr>
            <a:r>
              <a:rPr lang="en-US" sz="2000" dirty="0"/>
              <a:t>Daughter of Cronus and Rhea. </a:t>
            </a:r>
          </a:p>
          <a:p>
            <a:pPr lvl="1">
              <a:lnSpc>
                <a:spcPct val="90000"/>
              </a:lnSpc>
            </a:pPr>
            <a:r>
              <a:rPr lang="en-US" sz="2000" dirty="0"/>
              <a:t>Sister of Zeus, Poseidon and Hades</a:t>
            </a:r>
          </a:p>
          <a:p>
            <a:pPr>
              <a:lnSpc>
                <a:spcPct val="90000"/>
              </a:lnSpc>
            </a:pPr>
            <a:r>
              <a:rPr lang="en-US" sz="2000" dirty="0"/>
              <a:t>Her daughter is Persephone.</a:t>
            </a:r>
          </a:p>
          <a:p>
            <a:pPr lvl="1">
              <a:lnSpc>
                <a:spcPct val="90000"/>
              </a:lnSpc>
            </a:pPr>
            <a:r>
              <a:rPr lang="en-US" sz="2000" dirty="0"/>
              <a:t>Hades kidnaps her and Demeter’s search for her explain the winter and summer seasons.</a:t>
            </a:r>
          </a:p>
          <a:p>
            <a:pPr>
              <a:lnSpc>
                <a:spcPct val="90000"/>
              </a:lnSpc>
            </a:pPr>
            <a:r>
              <a:rPr lang="en-US" sz="2000" dirty="0"/>
              <a:t>She is depicted as a mature woman, often crowned and holding sheaf's of wheat and a torch.</a:t>
            </a:r>
          </a:p>
          <a:p>
            <a:pPr>
              <a:lnSpc>
                <a:spcPct val="90000"/>
              </a:lnSpc>
            </a:pPr>
            <a:r>
              <a:rPr lang="en-US" sz="2000" dirty="0"/>
              <a:t>Her symbols are the cornucopia, wheat-ears, the winged serpent.</a:t>
            </a:r>
          </a:p>
          <a:p>
            <a:pPr>
              <a:lnSpc>
                <a:spcPct val="90000"/>
              </a:lnSpc>
            </a:pPr>
            <a:r>
              <a:rPr lang="en-US" sz="2000" dirty="0"/>
              <a:t>And her sacred animals are pigs and snakes.</a:t>
            </a:r>
          </a:p>
          <a:p>
            <a:pPr>
              <a:lnSpc>
                <a:spcPct val="90000"/>
              </a:lnSpc>
            </a:pPr>
            <a:r>
              <a:rPr lang="en-US" sz="2000" dirty="0"/>
              <a:t>She is the integral deity of one of the most important religious rites in ancient Greece called the Eleusinian Mysteries. </a:t>
            </a:r>
          </a:p>
        </p:txBody>
      </p:sp>
      <p:pic>
        <p:nvPicPr>
          <p:cNvPr id="9222" name="Picture 6" descr="Image result for Demeter">
            <a:extLst>
              <a:ext uri="{FF2B5EF4-FFF2-40B4-BE49-F238E27FC236}">
                <a16:creationId xmlns:a16="http://schemas.microsoft.com/office/drawing/2014/main" id="{F703E310-9CE6-46C7-BECF-C7759096E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80" y="734415"/>
            <a:ext cx="1944700"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9218" name="Picture 2" descr="Marble statue of roman Ceres or greek Demeter in the park of the Palace and park complex Estate of G. Galagan. Sokyryntsi village, Ukraine">
            <a:extLst>
              <a:ext uri="{FF2B5EF4-FFF2-40B4-BE49-F238E27FC236}">
                <a16:creationId xmlns:a16="http://schemas.microsoft.com/office/drawing/2014/main" id="{86E40CE7-1A9C-49E3-8046-543722869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70" y="3630015"/>
            <a:ext cx="1658897" cy="24852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9220" name="Picture 4" descr="Image result for Demeter">
            <a:extLst>
              <a:ext uri="{FF2B5EF4-FFF2-40B4-BE49-F238E27FC236}">
                <a16:creationId xmlns:a16="http://schemas.microsoft.com/office/drawing/2014/main" id="{A178FE95-F90A-4D3A-868C-A9B1451C2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416" y="734415"/>
            <a:ext cx="2663515" cy="5380840"/>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35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177</TotalTime>
  <Words>702</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Celestial</vt:lpstr>
      <vt:lpstr>The Greek Gods and Goddesses</vt:lpstr>
      <vt:lpstr>How they differed from the Egyptian Deities</vt:lpstr>
      <vt:lpstr>Zeus (Jupiter) King of the gods</vt:lpstr>
      <vt:lpstr>Poseidon (Neptune) God of the Sea</vt:lpstr>
      <vt:lpstr>Hades (Pluto) king of the Underworld and Dead</vt:lpstr>
      <vt:lpstr>Hera (Juno) Queen of the gods</vt:lpstr>
      <vt:lpstr>Hermes (Mercury) messenger of the gods</vt:lpstr>
      <vt:lpstr>Dionysus (Bacchus)  God of Wine</vt:lpstr>
      <vt:lpstr>Demeter (Ceres) Goddess of the Harvest</vt:lpstr>
      <vt:lpstr>Apollo (Apollo) God of music</vt:lpstr>
      <vt:lpstr>Artemis (Diana) Goddess of the hunt</vt:lpstr>
      <vt:lpstr>Ares (Mars) God of War</vt:lpstr>
      <vt:lpstr>Athena(Minerva) Goddess of Reason</vt:lpstr>
      <vt:lpstr>Aphrodite (Venus) Goddess of beauty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Greek Gods and Goddesses</dc:title>
  <dc:creator>Ermer, Chelsea -  FRH</dc:creator>
  <cp:lastModifiedBy>Ermer, Chelsea -  FRH</cp:lastModifiedBy>
  <cp:revision>17</cp:revision>
  <dcterms:created xsi:type="dcterms:W3CDTF">2018-10-02T23:04:37Z</dcterms:created>
  <dcterms:modified xsi:type="dcterms:W3CDTF">2018-10-03T14:00:44Z</dcterms:modified>
</cp:coreProperties>
</file>