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7" r:id="rId5"/>
    <p:sldId id="259" r:id="rId6"/>
    <p:sldId id="260" r:id="rId7"/>
    <p:sldId id="262" r:id="rId8"/>
    <p:sldId id="264" r:id="rId9"/>
    <p:sldId id="263" r:id="rId10"/>
    <p:sldId id="266" r:id="rId11"/>
    <p:sldId id="265" r:id="rId12"/>
    <p:sldId id="267"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4/16/2019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4/16/2019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4/16/2019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4/16/2019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4/16/2019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history.com/topics/renaissance/medici-famil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ona_Lisa#cite_note-2"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hyperlink" Target="https://en.wikipedia.org/wiki/Lisa_del_Giocon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857E4-0961-414C-8CA3-9A7451007AFC}"/>
              </a:ext>
            </a:extLst>
          </p:cNvPr>
          <p:cNvSpPr>
            <a:spLocks noGrp="1"/>
          </p:cNvSpPr>
          <p:nvPr>
            <p:ph type="ctrTitle"/>
          </p:nvPr>
        </p:nvSpPr>
        <p:spPr>
          <a:xfrm>
            <a:off x="7937151" y="136871"/>
            <a:ext cx="4087380" cy="5043320"/>
          </a:xfrm>
        </p:spPr>
        <p:txBody>
          <a:bodyPr>
            <a:normAutofit/>
          </a:bodyPr>
          <a:lstStyle/>
          <a:p>
            <a:r>
              <a:rPr lang="en-US" sz="4800" dirty="0"/>
              <a:t>The Renaissance and Leonardo Da Vinci</a:t>
            </a:r>
          </a:p>
        </p:txBody>
      </p:sp>
      <p:sp>
        <p:nvSpPr>
          <p:cNvPr id="73"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026" name="Picture 2" descr="Image result for da vinci">
            <a:extLst>
              <a:ext uri="{FF2B5EF4-FFF2-40B4-BE49-F238E27FC236}">
                <a16:creationId xmlns:a16="http://schemas.microsoft.com/office/drawing/2014/main" id="{A33A5A9F-6F68-4A64-8252-0F641D1B8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23" y="1760089"/>
            <a:ext cx="5659222" cy="353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8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525BC-6FBC-464E-8643-F9FE64355A8F}"/>
              </a:ext>
            </a:extLst>
          </p:cNvPr>
          <p:cNvSpPr>
            <a:spLocks noGrp="1"/>
          </p:cNvSpPr>
          <p:nvPr>
            <p:ph type="title"/>
          </p:nvPr>
        </p:nvSpPr>
        <p:spPr>
          <a:xfrm>
            <a:off x="7462427" y="514478"/>
            <a:ext cx="4739459" cy="2350246"/>
          </a:xfrm>
        </p:spPr>
        <p:txBody>
          <a:bodyPr vert="horz" lIns="91440" tIns="45720" rIns="91440" bIns="45720" rtlCol="0" anchor="b">
            <a:normAutofit/>
          </a:bodyPr>
          <a:lstStyle/>
          <a:p>
            <a:pPr algn="ctr"/>
            <a:r>
              <a:rPr lang="en-US" dirty="0">
                <a:solidFill>
                  <a:schemeClr val="tx2"/>
                </a:solidFill>
              </a:rPr>
              <a:t>The last Supper</a:t>
            </a:r>
          </a:p>
        </p:txBody>
      </p:sp>
      <p:sp>
        <p:nvSpPr>
          <p:cNvPr id="3" name="Text Placeholder 2">
            <a:extLst>
              <a:ext uri="{FF2B5EF4-FFF2-40B4-BE49-F238E27FC236}">
                <a16:creationId xmlns:a16="http://schemas.microsoft.com/office/drawing/2014/main" id="{E2CE950A-A1F7-44B6-A71A-0A8F4851F179}"/>
              </a:ext>
            </a:extLst>
          </p:cNvPr>
          <p:cNvSpPr>
            <a:spLocks noGrp="1"/>
          </p:cNvSpPr>
          <p:nvPr>
            <p:ph type="body" idx="1"/>
          </p:nvPr>
        </p:nvSpPr>
        <p:spPr>
          <a:xfrm>
            <a:off x="7705821" y="2862977"/>
            <a:ext cx="4252669" cy="3993276"/>
          </a:xfrm>
        </p:spPr>
        <p:txBody>
          <a:bodyPr vert="horz" lIns="91440" tIns="45720" rIns="91440" bIns="45720" rtlCol="0">
            <a:normAutofit fontScale="62500" lnSpcReduction="20000"/>
          </a:bodyPr>
          <a:lstStyle/>
          <a:p>
            <a:pPr marL="342900" indent="-342900" algn="ctr">
              <a:spcAft>
                <a:spcPts val="600"/>
              </a:spcAft>
              <a:buFont typeface="Arial" panose="020B0604020202020204" pitchFamily="34" charset="0"/>
              <a:buChar char="•"/>
            </a:pPr>
            <a:r>
              <a:rPr lang="en-US" sz="2600" dirty="0">
                <a:solidFill>
                  <a:schemeClr val="bg1"/>
                </a:solidFill>
              </a:rPr>
              <a:t>The painting represents the scene of the Last Supper of Jesus with his apostles, as it is told in the Gospel of John, 13:21.</a:t>
            </a:r>
            <a:r>
              <a:rPr lang="en-US" sz="2600" baseline="30000" dirty="0">
                <a:solidFill>
                  <a:schemeClr val="bg1"/>
                </a:solidFill>
              </a:rPr>
              <a:t> </a:t>
            </a:r>
            <a:r>
              <a:rPr lang="en-US" sz="2600" dirty="0">
                <a:solidFill>
                  <a:schemeClr val="bg1"/>
                </a:solidFill>
              </a:rPr>
              <a:t>Leonardo has depicted the consternation that occurred among the Twelve Disciples when Jesus announced that one of them would betray him. (JUDAS!)</a:t>
            </a:r>
          </a:p>
          <a:p>
            <a:pPr marL="342900" indent="-342900" algn="ctr">
              <a:spcAft>
                <a:spcPts val="600"/>
              </a:spcAft>
              <a:buFont typeface="Arial" panose="020B0604020202020204" pitchFamily="34" charset="0"/>
              <a:buChar char="•"/>
            </a:pPr>
            <a:r>
              <a:rPr lang="en-US" sz="2600" dirty="0">
                <a:solidFill>
                  <a:schemeClr val="bg1"/>
                </a:solidFill>
              </a:rPr>
              <a:t>It is one of the world's most recognizable paintings.</a:t>
            </a:r>
          </a:p>
          <a:p>
            <a:pPr marL="342900" indent="-342900" algn="ctr">
              <a:spcAft>
                <a:spcPts val="600"/>
              </a:spcAft>
              <a:buFont typeface="Arial" panose="020B0604020202020204" pitchFamily="34" charset="0"/>
              <a:buChar char="•"/>
            </a:pPr>
            <a:r>
              <a:rPr lang="en-US" sz="2600" dirty="0">
                <a:solidFill>
                  <a:schemeClr val="bg1"/>
                </a:solidFill>
              </a:rPr>
              <a:t>The work is presumed to have been started around 1495–96 and was commissioned as part of a plan of renovations to the church and its convent buildings by Leonardo's patron Ludovico Sforza, Duke of Milan.</a:t>
            </a:r>
          </a:p>
          <a:p>
            <a:pPr algn="ctr">
              <a:spcAft>
                <a:spcPts val="600"/>
              </a:spcAft>
            </a:pPr>
            <a:endParaRPr lang="en-US" sz="2300" dirty="0">
              <a:solidFill>
                <a:schemeClr val="bg1"/>
              </a:solidFill>
            </a:endParaRPr>
          </a:p>
        </p:txBody>
      </p:sp>
      <p:sp>
        <p:nvSpPr>
          <p:cNvPr id="77"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9"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1266" name="Picture 2" descr="Related image">
            <a:extLst>
              <a:ext uri="{FF2B5EF4-FFF2-40B4-BE49-F238E27FC236}">
                <a16:creationId xmlns:a16="http://schemas.microsoft.com/office/drawing/2014/main" id="{94A91DC9-98B5-4E12-94E7-30BF6806C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23" y="1894496"/>
            <a:ext cx="5659222" cy="326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1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FA2C89F-03EC-4330-85CC-3DECA855F7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097B615D-C859-4D7D-ACCD-27E77B3F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5FD622C9-681D-4711-9251-1CAA919A6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F1AC4D14-5F07-4F8E-AA59-DFE7A077A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363CE-456D-43F8-9883-DDC9D393B46D}"/>
              </a:ext>
            </a:extLst>
          </p:cNvPr>
          <p:cNvSpPr>
            <a:spLocks noGrp="1"/>
          </p:cNvSpPr>
          <p:nvPr>
            <p:ph type="title"/>
          </p:nvPr>
        </p:nvSpPr>
        <p:spPr>
          <a:xfrm>
            <a:off x="659230" y="4484772"/>
            <a:ext cx="10869750" cy="1237298"/>
          </a:xfrm>
        </p:spPr>
        <p:txBody>
          <a:bodyPr vert="horz" lIns="91440" tIns="45720" rIns="91440" bIns="45720" rtlCol="0" anchor="b">
            <a:normAutofit/>
          </a:bodyPr>
          <a:lstStyle/>
          <a:p>
            <a:pPr algn="ctr"/>
            <a:r>
              <a:rPr lang="en-US">
                <a:solidFill>
                  <a:schemeClr val="tx2"/>
                </a:solidFill>
              </a:rPr>
              <a:t>Sketchbooks/Drawings</a:t>
            </a:r>
          </a:p>
        </p:txBody>
      </p:sp>
      <p:sp>
        <p:nvSpPr>
          <p:cNvPr id="3" name="Text Placeholder 2">
            <a:extLst>
              <a:ext uri="{FF2B5EF4-FFF2-40B4-BE49-F238E27FC236}">
                <a16:creationId xmlns:a16="http://schemas.microsoft.com/office/drawing/2014/main" id="{E5561375-CD4F-44F6-82DA-F4127B747B87}"/>
              </a:ext>
            </a:extLst>
          </p:cNvPr>
          <p:cNvSpPr>
            <a:spLocks noGrp="1"/>
          </p:cNvSpPr>
          <p:nvPr>
            <p:ph type="body" idx="1"/>
          </p:nvPr>
        </p:nvSpPr>
        <p:spPr>
          <a:xfrm>
            <a:off x="557092" y="5636656"/>
            <a:ext cx="11634908" cy="1512865"/>
          </a:xfrm>
        </p:spPr>
        <p:txBody>
          <a:bodyPr vert="horz" lIns="91440" tIns="45720" rIns="91440" bIns="45720" rtlCol="0">
            <a:normAutofit/>
          </a:bodyPr>
          <a:lstStyle/>
          <a:p>
            <a:pPr algn="ctr"/>
            <a:r>
              <a:rPr lang="en-US" sz="2300" dirty="0">
                <a:solidFill>
                  <a:schemeClr val="bg2"/>
                </a:solidFill>
              </a:rPr>
              <a:t>As stated before, Leonardo was much more than a painter and had endless sketches, studies and inventions in his sketchbooks.</a:t>
            </a:r>
          </a:p>
        </p:txBody>
      </p:sp>
      <p:sp>
        <p:nvSpPr>
          <p:cNvPr id="79" name="Freeform 6">
            <a:extLst>
              <a:ext uri="{FF2B5EF4-FFF2-40B4-BE49-F238E27FC236}">
                <a16:creationId xmlns:a16="http://schemas.microsoft.com/office/drawing/2014/main" id="{E6A09737-3FB6-495D-BF74-E955D2721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2292" name="Picture 4" descr="Related image">
            <a:extLst>
              <a:ext uri="{FF2B5EF4-FFF2-40B4-BE49-F238E27FC236}">
                <a16:creationId xmlns:a16="http://schemas.microsoft.com/office/drawing/2014/main" id="{833F1F7B-D9E8-4A1A-AF8F-B0B98FBD4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639" y="1150341"/>
            <a:ext cx="3746831" cy="2585314"/>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6">
            <a:extLst>
              <a:ext uri="{FF2B5EF4-FFF2-40B4-BE49-F238E27FC236}">
                <a16:creationId xmlns:a16="http://schemas.microsoft.com/office/drawing/2014/main" id="{A1996619-362A-4439-9AF0-AE2981A9A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2290" name="Picture 2" descr="Image result for da vinci sketchbooks">
            <a:extLst>
              <a:ext uri="{FF2B5EF4-FFF2-40B4-BE49-F238E27FC236}">
                <a16:creationId xmlns:a16="http://schemas.microsoft.com/office/drawing/2014/main" id="{993CBD9D-2698-4197-9A96-01211B0D4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882" y="1150341"/>
            <a:ext cx="3932035" cy="258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3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41538E0A-D347-42F3-8715-8317C3DA74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6" name="Freeform 6">
              <a:extLst>
                <a:ext uri="{FF2B5EF4-FFF2-40B4-BE49-F238E27FC236}">
                  <a16:creationId xmlns:a16="http://schemas.microsoft.com/office/drawing/2014/main" id="{F89925DA-1AAD-48B5-A47F-F77C17CDB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7" name="Freeform 6">
              <a:extLst>
                <a:ext uri="{FF2B5EF4-FFF2-40B4-BE49-F238E27FC236}">
                  <a16:creationId xmlns:a16="http://schemas.microsoft.com/office/drawing/2014/main" id="{72AD7759-C4AB-4C21-86E7-8B8FAC5FE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9" name="Rectangle 78">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F3F76E1-0A5E-4792-9722-3CE96D032AE1}"/>
              </a:ext>
            </a:extLst>
          </p:cNvPr>
          <p:cNvSpPr>
            <a:spLocks noGrp="1"/>
          </p:cNvSpPr>
          <p:nvPr>
            <p:ph type="body" idx="1"/>
          </p:nvPr>
        </p:nvSpPr>
        <p:spPr>
          <a:xfrm>
            <a:off x="559398" y="4668819"/>
            <a:ext cx="11026588" cy="2022437"/>
          </a:xfrm>
        </p:spPr>
        <p:txBody>
          <a:bodyPr vert="horz" lIns="91440" tIns="45720" rIns="91440" bIns="45720" rtlCol="0">
            <a:normAutofit/>
          </a:bodyPr>
          <a:lstStyle/>
          <a:p>
            <a:pPr marL="285750" indent="-285750" algn="ctr">
              <a:lnSpc>
                <a:spcPct val="102000"/>
              </a:lnSpc>
              <a:spcAft>
                <a:spcPts val="600"/>
              </a:spcAft>
              <a:buFont typeface="Arial" panose="020B0604020202020204" pitchFamily="34" charset="0"/>
              <a:buChar char="•"/>
            </a:pPr>
            <a:r>
              <a:rPr lang="en-US" sz="1600" dirty="0">
                <a:solidFill>
                  <a:schemeClr val="tx1">
                    <a:alpha val="85000"/>
                  </a:schemeClr>
                </a:solidFill>
              </a:rPr>
              <a:t>Largely self-educated, he filled dozens of secret notebooks with inventions, observations and theories about pursuits from aeronautics to anatomy. </a:t>
            </a:r>
          </a:p>
          <a:p>
            <a:pPr marL="285750" indent="-285750" algn="ctr">
              <a:lnSpc>
                <a:spcPct val="102000"/>
              </a:lnSpc>
              <a:spcAft>
                <a:spcPts val="600"/>
              </a:spcAft>
              <a:buFont typeface="Arial" panose="020B0604020202020204" pitchFamily="34" charset="0"/>
              <a:buChar char="•"/>
            </a:pPr>
            <a:r>
              <a:rPr lang="en-US" sz="1600" dirty="0">
                <a:solidFill>
                  <a:schemeClr val="tx1">
                    <a:alpha val="85000"/>
                  </a:schemeClr>
                </a:solidFill>
              </a:rPr>
              <a:t>But the rest of the world was just beginning to share knowledge in books made with moveable type, and the concepts expressed in his notebooks were often difficult to interpret. As a result, though he was lauded in his time as a great artist, his contemporaries often did not fully appreciate his genius—the combination of intellect and imagination that allowed him to create, at least on paper, such inventions as the </a:t>
            </a:r>
            <a:r>
              <a:rPr lang="en-US" sz="1600" u="sng" dirty="0">
                <a:solidFill>
                  <a:schemeClr val="tx1">
                    <a:alpha val="85000"/>
                  </a:schemeClr>
                </a:solidFill>
              </a:rPr>
              <a:t>bicycle</a:t>
            </a:r>
            <a:r>
              <a:rPr lang="en-US" sz="1600" dirty="0">
                <a:solidFill>
                  <a:schemeClr val="tx1">
                    <a:alpha val="85000"/>
                  </a:schemeClr>
                </a:solidFill>
              </a:rPr>
              <a:t>, the </a:t>
            </a:r>
            <a:r>
              <a:rPr lang="en-US" sz="1600" u="sng" dirty="0">
                <a:solidFill>
                  <a:schemeClr val="tx1">
                    <a:alpha val="85000"/>
                  </a:schemeClr>
                </a:solidFill>
              </a:rPr>
              <a:t>helicopter</a:t>
            </a:r>
            <a:r>
              <a:rPr lang="en-US" sz="1600" dirty="0">
                <a:solidFill>
                  <a:schemeClr val="tx1">
                    <a:alpha val="85000"/>
                  </a:schemeClr>
                </a:solidFill>
              </a:rPr>
              <a:t> and an </a:t>
            </a:r>
            <a:r>
              <a:rPr lang="en-US" sz="1600" u="sng" dirty="0">
                <a:solidFill>
                  <a:schemeClr val="tx1">
                    <a:alpha val="85000"/>
                  </a:schemeClr>
                </a:solidFill>
              </a:rPr>
              <a:t>airplane based on the physiology and flying capability of a bat</a:t>
            </a:r>
            <a:r>
              <a:rPr lang="en-US" sz="1600" dirty="0">
                <a:solidFill>
                  <a:schemeClr val="tx1">
                    <a:alpha val="85000"/>
                  </a:schemeClr>
                </a:solidFill>
              </a:rPr>
              <a:t>.</a:t>
            </a:r>
          </a:p>
        </p:txBody>
      </p:sp>
      <p:pic>
        <p:nvPicPr>
          <p:cNvPr id="13316" name="Picture 4" descr="Image result for da vinci invention sketches">
            <a:extLst>
              <a:ext uri="{FF2B5EF4-FFF2-40B4-BE49-F238E27FC236}">
                <a16:creationId xmlns:a16="http://schemas.microsoft.com/office/drawing/2014/main" id="{92420A48-7F17-4109-99D3-B4B4AA7F1D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9" r="7796" b="2"/>
          <a:stretch/>
        </p:blipFill>
        <p:spPr bwMode="auto">
          <a:xfrm>
            <a:off x="20" y="10"/>
            <a:ext cx="3979875" cy="418711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da vinci invention sketches">
            <a:extLst>
              <a:ext uri="{FF2B5EF4-FFF2-40B4-BE49-F238E27FC236}">
                <a16:creationId xmlns:a16="http://schemas.microsoft.com/office/drawing/2014/main" id="{F776806F-BCEF-473F-9C5F-6F9F311608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23683" b="2"/>
          <a:stretch/>
        </p:blipFill>
        <p:spPr bwMode="auto">
          <a:xfrm>
            <a:off x="4094479" y="10"/>
            <a:ext cx="4026180" cy="418711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elated image">
            <a:extLst>
              <a:ext uri="{FF2B5EF4-FFF2-40B4-BE49-F238E27FC236}">
                <a16:creationId xmlns:a16="http://schemas.microsoft.com/office/drawing/2014/main" id="{70B433FC-D8ED-4D8B-9BD9-BB053AA757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687" b="9412"/>
          <a:stretch/>
        </p:blipFill>
        <p:spPr bwMode="auto">
          <a:xfrm>
            <a:off x="8235242" y="10"/>
            <a:ext cx="3956755" cy="4187119"/>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83" name="Freeform: Shape 82">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294729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1538E0A-D347-42F3-8715-8317C3DA74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F89925DA-1AAD-48B5-A47F-F77C17CDB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72AD7759-C4AB-4C21-86E7-8B8FAC5FE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 name="Rectangle 17">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ttoo, linedrawing&#10;&#10;Description generated with very high confidence">
            <a:extLst>
              <a:ext uri="{FF2B5EF4-FFF2-40B4-BE49-F238E27FC236}">
                <a16:creationId xmlns:a16="http://schemas.microsoft.com/office/drawing/2014/main" id="{1D45A27B-4CDA-4957-A2CC-BA696A3C3C4F}"/>
              </a:ext>
            </a:extLst>
          </p:cNvPr>
          <p:cNvPicPr>
            <a:picLocks noChangeAspect="1"/>
          </p:cNvPicPr>
          <p:nvPr/>
        </p:nvPicPr>
        <p:blipFill rotWithShape="1">
          <a:blip r:embed="rId2"/>
          <a:srcRect t="18108" r="2" b="34120"/>
          <a:stretch/>
        </p:blipFill>
        <p:spPr>
          <a:xfrm>
            <a:off x="20" y="-1"/>
            <a:ext cx="4966232" cy="3438457"/>
          </a:xfrm>
          <a:prstGeom prst="rect">
            <a:avLst/>
          </a:prstGeom>
        </p:spPr>
      </p:pic>
      <p:pic>
        <p:nvPicPr>
          <p:cNvPr id="9" name="Picture 8">
            <a:extLst>
              <a:ext uri="{FF2B5EF4-FFF2-40B4-BE49-F238E27FC236}">
                <a16:creationId xmlns:a16="http://schemas.microsoft.com/office/drawing/2014/main" id="{61EEE698-B2A0-4B4F-A1B4-F2EECADC1586}"/>
              </a:ext>
            </a:extLst>
          </p:cNvPr>
          <p:cNvPicPr>
            <a:picLocks noChangeAspect="1"/>
          </p:cNvPicPr>
          <p:nvPr/>
        </p:nvPicPr>
        <p:blipFill rotWithShape="1">
          <a:blip r:embed="rId3"/>
          <a:srcRect t="13907" r="-1" b="31201"/>
          <a:stretch/>
        </p:blipFill>
        <p:spPr>
          <a:xfrm>
            <a:off x="20" y="3438457"/>
            <a:ext cx="4966232" cy="3429000"/>
          </a:xfrm>
          <a:prstGeom prst="rect">
            <a:avLst/>
          </a:prstGeom>
        </p:spPr>
      </p:pic>
      <p:pic>
        <p:nvPicPr>
          <p:cNvPr id="7" name="Picture 6">
            <a:extLst>
              <a:ext uri="{FF2B5EF4-FFF2-40B4-BE49-F238E27FC236}">
                <a16:creationId xmlns:a16="http://schemas.microsoft.com/office/drawing/2014/main" id="{98A48F0D-9371-4A5B-AD35-8C639100BE94}"/>
              </a:ext>
            </a:extLst>
          </p:cNvPr>
          <p:cNvPicPr>
            <a:picLocks noChangeAspect="1"/>
          </p:cNvPicPr>
          <p:nvPr/>
        </p:nvPicPr>
        <p:blipFill rotWithShape="1">
          <a:blip r:embed="rId4"/>
          <a:srcRect l="26645" r="24625" b="-1"/>
          <a:stretch/>
        </p:blipFill>
        <p:spPr>
          <a:xfrm>
            <a:off x="4966252" y="10"/>
            <a:ext cx="7225748" cy="6857990"/>
          </a:xfrm>
          <a:prstGeom prst="rect">
            <a:avLst/>
          </a:prstGeom>
        </p:spPr>
      </p:pic>
      <p:sp>
        <p:nvSpPr>
          <p:cNvPr id="20" name="Rectangle 19">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FECAB-D7F5-47AF-AB82-9CFFA0D1B39F}"/>
              </a:ext>
            </a:extLst>
          </p:cNvPr>
          <p:cNvSpPr>
            <a:spLocks noGrp="1"/>
          </p:cNvSpPr>
          <p:nvPr>
            <p:ph type="title"/>
          </p:nvPr>
        </p:nvSpPr>
        <p:spPr>
          <a:xfrm>
            <a:off x="6298009" y="4166755"/>
            <a:ext cx="5268177" cy="531866"/>
          </a:xfrm>
        </p:spPr>
        <p:txBody>
          <a:bodyPr vert="horz" lIns="91440" tIns="45720" rIns="91440" bIns="45720" rtlCol="0" anchor="b">
            <a:normAutofit/>
          </a:bodyPr>
          <a:lstStyle/>
          <a:p>
            <a:pPr algn="l"/>
            <a:r>
              <a:rPr lang="en-US" sz="2400" dirty="0">
                <a:solidFill>
                  <a:srgbClr val="FFFFFF"/>
                </a:solidFill>
              </a:rPr>
              <a:t>Leonardo DA </a:t>
            </a:r>
            <a:r>
              <a:rPr lang="en-US" sz="2400" dirty="0" err="1">
                <a:solidFill>
                  <a:srgbClr val="FFFFFF"/>
                </a:solidFill>
              </a:rPr>
              <a:t>vinci</a:t>
            </a:r>
            <a:r>
              <a:rPr lang="en-US" sz="2400" dirty="0">
                <a:solidFill>
                  <a:srgbClr val="FFFFFF"/>
                </a:solidFill>
              </a:rPr>
              <a:t> Grotesques</a:t>
            </a:r>
          </a:p>
        </p:txBody>
      </p:sp>
      <p:sp>
        <p:nvSpPr>
          <p:cNvPr id="3" name="Text Placeholder 2">
            <a:extLst>
              <a:ext uri="{FF2B5EF4-FFF2-40B4-BE49-F238E27FC236}">
                <a16:creationId xmlns:a16="http://schemas.microsoft.com/office/drawing/2014/main" id="{2A370CB9-E817-4507-8214-50737160EA15}"/>
              </a:ext>
            </a:extLst>
          </p:cNvPr>
          <p:cNvSpPr>
            <a:spLocks noGrp="1"/>
          </p:cNvSpPr>
          <p:nvPr>
            <p:ph type="body" idx="1"/>
          </p:nvPr>
        </p:nvSpPr>
        <p:spPr>
          <a:xfrm>
            <a:off x="6298010" y="4773926"/>
            <a:ext cx="5268177" cy="1252491"/>
          </a:xfrm>
        </p:spPr>
        <p:txBody>
          <a:bodyPr vert="horz" lIns="91440" tIns="45720" rIns="91440" bIns="45720" rtlCol="0">
            <a:normAutofit fontScale="70000" lnSpcReduction="20000"/>
          </a:bodyPr>
          <a:lstStyle/>
          <a:p>
            <a:pPr algn="l"/>
            <a:r>
              <a:rPr lang="en-US" dirty="0"/>
              <a:t> In Milan, Leonardo would wander the streets drawing interesting people and faces. He was often to be located in the most wretched areas where he thought grotesque faces were best found.</a:t>
            </a:r>
            <a:endParaRPr lang="en-US" sz="1800" dirty="0">
              <a:solidFill>
                <a:srgbClr val="FFFFFF"/>
              </a:solidFill>
            </a:endParaRPr>
          </a:p>
        </p:txBody>
      </p:sp>
      <p:sp>
        <p:nvSpPr>
          <p:cNvPr id="22" name="Freeform: Shape 21">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Tree>
    <p:extLst>
      <p:ext uri="{BB962C8B-B14F-4D97-AF65-F5344CB8AC3E}">
        <p14:creationId xmlns:p14="http://schemas.microsoft.com/office/powerpoint/2010/main" val="124755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1496252-D234-4B17-886D-E23B219B7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7C309D5-C35F-4EF0-B4F7-DA3B085B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9938FAEC-E330-455B-AA85-2243A31B6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4338" name="Picture 2" descr="Image result for Drawing Charcoal materials">
            <a:extLst>
              <a:ext uri="{FF2B5EF4-FFF2-40B4-BE49-F238E27FC236}">
                <a16:creationId xmlns:a16="http://schemas.microsoft.com/office/drawing/2014/main" id="{E31B0800-8D67-40E0-B6B8-8B92E137F6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19" b="13466"/>
          <a:stretch/>
        </p:blipFill>
        <p:spPr bwMode="auto">
          <a:xfrm>
            <a:off x="20" y="10"/>
            <a:ext cx="12191980" cy="68593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401132F-0871-426E-9EF3-373B0D98C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6">
            <a:extLst>
              <a:ext uri="{FF2B5EF4-FFF2-40B4-BE49-F238E27FC236}">
                <a16:creationId xmlns:a16="http://schemas.microsoft.com/office/drawing/2014/main" id="{28093DEF-102D-43FB-B481-A2CED2855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9" name="Freeform 6">
            <a:extLst>
              <a:ext uri="{FF2B5EF4-FFF2-40B4-BE49-F238E27FC236}">
                <a16:creationId xmlns:a16="http://schemas.microsoft.com/office/drawing/2014/main" id="{9E6F21F7-4701-4AD6-A3E8-4669692D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4B9C0156-6517-477B-A81C-0273117D2EFC}"/>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a:solidFill>
                  <a:schemeClr val="tx2"/>
                </a:solidFill>
              </a:rPr>
              <a:t>Charcoal</a:t>
            </a:r>
          </a:p>
        </p:txBody>
      </p:sp>
      <p:sp>
        <p:nvSpPr>
          <p:cNvPr id="3" name="Text Placeholder 2">
            <a:extLst>
              <a:ext uri="{FF2B5EF4-FFF2-40B4-BE49-F238E27FC236}">
                <a16:creationId xmlns:a16="http://schemas.microsoft.com/office/drawing/2014/main" id="{790E399B-D3B8-47BB-84A3-03483BB829A7}"/>
              </a:ext>
            </a:extLst>
          </p:cNvPr>
          <p:cNvSpPr>
            <a:spLocks noGrp="1"/>
          </p:cNvSpPr>
          <p:nvPr>
            <p:ph type="body" idx="1"/>
          </p:nvPr>
        </p:nvSpPr>
        <p:spPr>
          <a:xfrm>
            <a:off x="2679906" y="3956279"/>
            <a:ext cx="6831673" cy="1086237"/>
          </a:xfrm>
        </p:spPr>
        <p:txBody>
          <a:bodyPr vert="horz" lIns="91440" tIns="45720" rIns="91440" bIns="45720" rtlCol="0">
            <a:normAutofit/>
          </a:bodyPr>
          <a:lstStyle/>
          <a:p>
            <a:pPr algn="ctr">
              <a:lnSpc>
                <a:spcPct val="102000"/>
              </a:lnSpc>
              <a:spcAft>
                <a:spcPts val="600"/>
              </a:spcAft>
            </a:pPr>
            <a:r>
              <a:rPr lang="en-US" sz="2100" dirty="0"/>
              <a:t>a porous black solid, consisting of an amorphous form of carbon, obtained as a residue when wood, bone, or other organic matter is heated in the absence of air.</a:t>
            </a:r>
          </a:p>
        </p:txBody>
      </p:sp>
    </p:spTree>
    <p:extLst>
      <p:ext uri="{BB962C8B-B14F-4D97-AF65-F5344CB8AC3E}">
        <p14:creationId xmlns:p14="http://schemas.microsoft.com/office/powerpoint/2010/main" val="415775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1496252-D234-4B17-886D-E23B219B7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7C309D5-C35F-4EF0-B4F7-DA3B085B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9938FAEC-E330-455B-AA85-2243A31B6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0405F225-398F-4F1C-89AF-F113E35100ED}"/>
              </a:ext>
            </a:extLst>
          </p:cNvPr>
          <p:cNvSpPr>
            <a:spLocks noGrp="1"/>
          </p:cNvSpPr>
          <p:nvPr>
            <p:ph type="title"/>
          </p:nvPr>
        </p:nvSpPr>
        <p:spPr>
          <a:xfrm>
            <a:off x="1668544" y="754115"/>
            <a:ext cx="2611225" cy="2236989"/>
          </a:xfrm>
        </p:spPr>
        <p:txBody>
          <a:bodyPr vert="horz" lIns="91440" tIns="45720" rIns="91440" bIns="45720" rtlCol="0" anchor="b">
            <a:normAutofit/>
          </a:bodyPr>
          <a:lstStyle/>
          <a:p>
            <a:pPr algn="ctr"/>
            <a:r>
              <a:rPr lang="en-US" sz="5400" dirty="0">
                <a:solidFill>
                  <a:schemeClr val="tx2"/>
                </a:solidFill>
              </a:rPr>
              <a:t>Map</a:t>
            </a:r>
          </a:p>
        </p:txBody>
      </p:sp>
      <p:sp>
        <p:nvSpPr>
          <p:cNvPr id="3" name="Text Placeholder 2">
            <a:extLst>
              <a:ext uri="{FF2B5EF4-FFF2-40B4-BE49-F238E27FC236}">
                <a16:creationId xmlns:a16="http://schemas.microsoft.com/office/drawing/2014/main" id="{AC015641-88DC-479D-A791-EED7A6198991}"/>
              </a:ext>
            </a:extLst>
          </p:cNvPr>
          <p:cNvSpPr>
            <a:spLocks noGrp="1"/>
          </p:cNvSpPr>
          <p:nvPr>
            <p:ph type="body" idx="1"/>
          </p:nvPr>
        </p:nvSpPr>
        <p:spPr>
          <a:xfrm>
            <a:off x="1488900" y="3078010"/>
            <a:ext cx="2970512" cy="1812509"/>
          </a:xfrm>
        </p:spPr>
        <p:txBody>
          <a:bodyPr vert="horz" lIns="91440" tIns="45720" rIns="91440" bIns="45720" rtlCol="0">
            <a:normAutofit/>
          </a:bodyPr>
          <a:lstStyle/>
          <a:p>
            <a:pPr algn="ctr"/>
            <a:r>
              <a:rPr lang="en-US" sz="2000" dirty="0">
                <a:solidFill>
                  <a:schemeClr val="bg2"/>
                </a:solidFill>
              </a:rPr>
              <a:t>Mostly centered in Italy, but great advances in Northern Europe as well.</a:t>
            </a:r>
          </a:p>
        </p:txBody>
      </p:sp>
      <p:pic>
        <p:nvPicPr>
          <p:cNvPr id="4098" name="Picture 2" descr="Related image">
            <a:extLst>
              <a:ext uri="{FF2B5EF4-FFF2-40B4-BE49-F238E27FC236}">
                <a16:creationId xmlns:a16="http://schemas.microsoft.com/office/drawing/2014/main" id="{23C264FD-4A32-411A-B5E5-03C6233FA1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51" r="14110"/>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E7422AF-0E70-4E7A-9A3C-D8CBB9F4B267}"/>
              </a:ext>
            </a:extLst>
          </p:cNvPr>
          <p:cNvSpPr/>
          <p:nvPr/>
        </p:nvSpPr>
        <p:spPr>
          <a:xfrm>
            <a:off x="7756264" y="3078010"/>
            <a:ext cx="3565469" cy="337657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7D3F272-F7E9-4445-A0F9-A22FA68EAACA}"/>
              </a:ext>
            </a:extLst>
          </p:cNvPr>
          <p:cNvSpPr/>
          <p:nvPr/>
        </p:nvSpPr>
        <p:spPr>
          <a:xfrm rot="19495124">
            <a:off x="8282222" y="2674598"/>
            <a:ext cx="623944" cy="1133609"/>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7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Picture 2" descr="Image result for medieval europe black death">
            <a:extLst>
              <a:ext uri="{FF2B5EF4-FFF2-40B4-BE49-F238E27FC236}">
                <a16:creationId xmlns:a16="http://schemas.microsoft.com/office/drawing/2014/main" id="{ECDD6C7F-6183-4A4E-8506-501906583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92" b="3275"/>
          <a:stretch/>
        </p:blipFill>
        <p:spPr bwMode="auto">
          <a:xfrm>
            <a:off x="20" y="10"/>
            <a:ext cx="12191980" cy="68593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9F130AC3-844C-4B81-AC10-AA189041A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55560" y="1125415"/>
            <a:ext cx="9867482" cy="459321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1E8CDD95-4708-4952-ABA5-06C81C28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F0D63994-6942-4F0F-96F2-12BB09EFA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3340DE7A-E2F3-4411-9DEE-DDD0D76981F3}"/>
              </a:ext>
            </a:extLst>
          </p:cNvPr>
          <p:cNvSpPr>
            <a:spLocks noGrp="1"/>
          </p:cNvSpPr>
          <p:nvPr>
            <p:ph type="ctrTitle"/>
          </p:nvPr>
        </p:nvSpPr>
        <p:spPr>
          <a:xfrm>
            <a:off x="1915127" y="294373"/>
            <a:ext cx="8361229" cy="2098226"/>
          </a:xfrm>
        </p:spPr>
        <p:txBody>
          <a:bodyPr>
            <a:normAutofit/>
          </a:bodyPr>
          <a:lstStyle/>
          <a:p>
            <a:r>
              <a:rPr lang="en-US" dirty="0">
                <a:solidFill>
                  <a:schemeClr val="bg2"/>
                </a:solidFill>
              </a:rPr>
              <a:t>Medieval Europe</a:t>
            </a:r>
          </a:p>
        </p:txBody>
      </p:sp>
      <p:sp>
        <p:nvSpPr>
          <p:cNvPr id="5" name="Subtitle 4">
            <a:extLst>
              <a:ext uri="{FF2B5EF4-FFF2-40B4-BE49-F238E27FC236}">
                <a16:creationId xmlns:a16="http://schemas.microsoft.com/office/drawing/2014/main" id="{A1B83258-3158-4B2A-BFA0-1A6FAC7B6344}"/>
              </a:ext>
            </a:extLst>
          </p:cNvPr>
          <p:cNvSpPr>
            <a:spLocks noGrp="1"/>
          </p:cNvSpPr>
          <p:nvPr>
            <p:ph type="subTitle" idx="1"/>
          </p:nvPr>
        </p:nvSpPr>
        <p:spPr>
          <a:xfrm>
            <a:off x="2447366" y="2275096"/>
            <a:ext cx="7288306" cy="2962195"/>
          </a:xfrm>
        </p:spPr>
        <p:txBody>
          <a:bodyPr>
            <a:noAutofit/>
          </a:bodyPr>
          <a:lstStyle/>
          <a:p>
            <a:pPr>
              <a:lnSpc>
                <a:spcPct val="102000"/>
              </a:lnSpc>
              <a:spcAft>
                <a:spcPts val="600"/>
              </a:spcAft>
            </a:pPr>
            <a:r>
              <a:rPr lang="en-US" sz="2400" dirty="0">
                <a:solidFill>
                  <a:schemeClr val="bg1"/>
                </a:solidFill>
              </a:rPr>
              <a:t>Population decline, </a:t>
            </a:r>
            <a:r>
              <a:rPr lang="en-US" sz="2400" dirty="0" err="1">
                <a:solidFill>
                  <a:schemeClr val="bg1"/>
                </a:solidFill>
              </a:rPr>
              <a:t>counterurbanization</a:t>
            </a:r>
            <a:r>
              <a:rPr lang="en-US" sz="2400" dirty="0">
                <a:solidFill>
                  <a:schemeClr val="bg1"/>
                </a:solidFill>
              </a:rPr>
              <a:t>, invasion, and movement of peoples, which had begun in Late Antiquity, continued in the Early Middle Ages. </a:t>
            </a:r>
          </a:p>
          <a:p>
            <a:pPr>
              <a:lnSpc>
                <a:spcPct val="102000"/>
              </a:lnSpc>
              <a:spcAft>
                <a:spcPts val="600"/>
              </a:spcAft>
            </a:pPr>
            <a:r>
              <a:rPr lang="en-US" sz="2400" dirty="0">
                <a:solidFill>
                  <a:schemeClr val="bg1"/>
                </a:solidFill>
              </a:rPr>
              <a:t>The Late Middle Ages were marked by difficulties and calamities including famine, plague, and war, which significantly diminished the population of Europe; between 1347 and 1350, the </a:t>
            </a:r>
            <a:r>
              <a:rPr lang="en-US" sz="2800" b="1" dirty="0">
                <a:solidFill>
                  <a:schemeClr val="tx1"/>
                </a:solidFill>
              </a:rPr>
              <a:t>Black Death</a:t>
            </a:r>
            <a:r>
              <a:rPr lang="en-US" sz="2400" dirty="0">
                <a:solidFill>
                  <a:schemeClr val="bg1"/>
                </a:solidFill>
              </a:rPr>
              <a:t> killed about a third of Europeans.</a:t>
            </a:r>
          </a:p>
        </p:txBody>
      </p:sp>
    </p:spTree>
    <p:extLst>
      <p:ext uri="{BB962C8B-B14F-4D97-AF65-F5344CB8AC3E}">
        <p14:creationId xmlns:p14="http://schemas.microsoft.com/office/powerpoint/2010/main" val="103882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31496252-D234-4B17-886D-E23B219B7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7C309D5-C35F-4EF0-B4F7-DA3B085B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9938FAEC-E330-455B-AA85-2243A31B6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4" name="Title 3">
            <a:extLst>
              <a:ext uri="{FF2B5EF4-FFF2-40B4-BE49-F238E27FC236}">
                <a16:creationId xmlns:a16="http://schemas.microsoft.com/office/drawing/2014/main" id="{533199B6-A810-4D20-A954-710E0BFEACAF}"/>
              </a:ext>
            </a:extLst>
          </p:cNvPr>
          <p:cNvSpPr>
            <a:spLocks noGrp="1"/>
          </p:cNvSpPr>
          <p:nvPr>
            <p:ph type="title"/>
          </p:nvPr>
        </p:nvSpPr>
        <p:spPr>
          <a:xfrm>
            <a:off x="1262806" y="-111874"/>
            <a:ext cx="3125007" cy="2236989"/>
          </a:xfrm>
        </p:spPr>
        <p:txBody>
          <a:bodyPr vert="horz" lIns="91440" tIns="45720" rIns="91440" bIns="45720" rtlCol="0" anchor="b">
            <a:normAutofit/>
          </a:bodyPr>
          <a:lstStyle/>
          <a:p>
            <a:pPr algn="ctr"/>
            <a:r>
              <a:rPr lang="en-US" sz="2600" dirty="0">
                <a:solidFill>
                  <a:schemeClr val="accent4">
                    <a:lumMod val="75000"/>
                  </a:schemeClr>
                </a:solidFill>
              </a:rPr>
              <a:t>What is the renaissance?</a:t>
            </a:r>
          </a:p>
        </p:txBody>
      </p:sp>
      <p:sp>
        <p:nvSpPr>
          <p:cNvPr id="5" name="Text Placeholder 4">
            <a:extLst>
              <a:ext uri="{FF2B5EF4-FFF2-40B4-BE49-F238E27FC236}">
                <a16:creationId xmlns:a16="http://schemas.microsoft.com/office/drawing/2014/main" id="{8930AD84-A467-4396-88FB-C91464EF5BB8}"/>
              </a:ext>
            </a:extLst>
          </p:cNvPr>
          <p:cNvSpPr>
            <a:spLocks noGrp="1"/>
          </p:cNvSpPr>
          <p:nvPr>
            <p:ph type="body" idx="1"/>
          </p:nvPr>
        </p:nvSpPr>
        <p:spPr>
          <a:xfrm>
            <a:off x="1262806" y="2125115"/>
            <a:ext cx="3016963" cy="4437050"/>
          </a:xfrm>
        </p:spPr>
        <p:txBody>
          <a:bodyPr vert="horz" lIns="91440" tIns="45720" rIns="91440" bIns="45720" rtlCol="0">
            <a:normAutofit/>
          </a:bodyPr>
          <a:lstStyle/>
          <a:p>
            <a:pPr algn="ctr">
              <a:lnSpc>
                <a:spcPct val="102000"/>
              </a:lnSpc>
              <a:spcAft>
                <a:spcPts val="600"/>
              </a:spcAft>
            </a:pPr>
            <a:r>
              <a:rPr lang="en-US" sz="2000" dirty="0">
                <a:solidFill>
                  <a:schemeClr val="bg2"/>
                </a:solidFill>
              </a:rPr>
              <a:t>The </a:t>
            </a:r>
            <a:r>
              <a:rPr lang="en-US" sz="2000" b="1" dirty="0">
                <a:solidFill>
                  <a:schemeClr val="bg2"/>
                </a:solidFill>
              </a:rPr>
              <a:t>Renaissance</a:t>
            </a:r>
            <a:r>
              <a:rPr lang="en-US" sz="2000" dirty="0">
                <a:solidFill>
                  <a:schemeClr val="bg2"/>
                </a:solidFill>
              </a:rPr>
              <a:t> was a fervent period of European cultural, artistic, political and economic “rebirth” following the Middle Ages. Generally described as taking place from the 14th century to the 17th century (1300 – 1600), the </a:t>
            </a:r>
            <a:r>
              <a:rPr lang="en-US" sz="2000" b="1" dirty="0">
                <a:solidFill>
                  <a:schemeClr val="bg2"/>
                </a:solidFill>
                <a:hlinkClick r:id="rId2"/>
              </a:rPr>
              <a:t>Renaissance</a:t>
            </a:r>
            <a:r>
              <a:rPr lang="en-US" sz="2000" dirty="0">
                <a:solidFill>
                  <a:schemeClr val="bg2"/>
                </a:solidFill>
              </a:rPr>
              <a:t> promoted the rediscovery of classical philosophy, literature and art.</a:t>
            </a:r>
          </a:p>
        </p:txBody>
      </p:sp>
      <p:pic>
        <p:nvPicPr>
          <p:cNvPr id="3074" name="Picture 2" descr="Image result for the renaissance">
            <a:extLst>
              <a:ext uri="{FF2B5EF4-FFF2-40B4-BE49-F238E27FC236}">
                <a16:creationId xmlns:a16="http://schemas.microsoft.com/office/drawing/2014/main" id="{645F450A-7A87-48EC-977E-EE3C0590D0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96" r="17246"/>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7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1496252-D234-4B17-886D-E23B219B7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7C309D5-C35F-4EF0-B4F7-DA3B085B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9938FAEC-E330-455B-AA85-2243A31B6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75" name="Rectangle 74">
            <a:extLst>
              <a:ext uri="{FF2B5EF4-FFF2-40B4-BE49-F238E27FC236}">
                <a16:creationId xmlns:a16="http://schemas.microsoft.com/office/drawing/2014/main" id="{AF16846B-DDE7-49B4-8608-914CF24DFD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6">
            <a:extLst>
              <a:ext uri="{FF2B5EF4-FFF2-40B4-BE49-F238E27FC236}">
                <a16:creationId xmlns:a16="http://schemas.microsoft.com/office/drawing/2014/main" id="{39869A4C-544A-4285-8BF1-B9C39C8AB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3225E4A2-879F-4C24-BAAE-771057B8BC64}"/>
              </a:ext>
            </a:extLst>
          </p:cNvPr>
          <p:cNvSpPr>
            <a:spLocks noGrp="1"/>
          </p:cNvSpPr>
          <p:nvPr>
            <p:ph type="title"/>
          </p:nvPr>
        </p:nvSpPr>
        <p:spPr>
          <a:xfrm>
            <a:off x="6096000" y="1145905"/>
            <a:ext cx="5607908" cy="3049599"/>
          </a:xfrm>
        </p:spPr>
        <p:txBody>
          <a:bodyPr vert="horz" lIns="91440" tIns="45720" rIns="91440" bIns="45720" rtlCol="0" anchor="b">
            <a:normAutofit/>
          </a:bodyPr>
          <a:lstStyle/>
          <a:p>
            <a:pPr algn="l"/>
            <a:r>
              <a:rPr lang="en-US" sz="6500" dirty="0">
                <a:solidFill>
                  <a:schemeClr val="tx2"/>
                </a:solidFill>
              </a:rPr>
              <a:t>Patronage and Commissions</a:t>
            </a:r>
          </a:p>
        </p:txBody>
      </p:sp>
      <p:sp>
        <p:nvSpPr>
          <p:cNvPr id="3" name="Text Placeholder 2">
            <a:extLst>
              <a:ext uri="{FF2B5EF4-FFF2-40B4-BE49-F238E27FC236}">
                <a16:creationId xmlns:a16="http://schemas.microsoft.com/office/drawing/2014/main" id="{73C8CD2E-BE4B-480F-A03D-B8B340824131}"/>
              </a:ext>
            </a:extLst>
          </p:cNvPr>
          <p:cNvSpPr>
            <a:spLocks noGrp="1"/>
          </p:cNvSpPr>
          <p:nvPr>
            <p:ph type="body" idx="1"/>
          </p:nvPr>
        </p:nvSpPr>
        <p:spPr>
          <a:xfrm>
            <a:off x="6181036" y="4245474"/>
            <a:ext cx="5607906" cy="1829037"/>
          </a:xfrm>
        </p:spPr>
        <p:txBody>
          <a:bodyPr vert="horz" lIns="91440" tIns="45720" rIns="91440" bIns="45720" rtlCol="0">
            <a:noAutofit/>
          </a:bodyPr>
          <a:lstStyle/>
          <a:p>
            <a:pPr algn="l">
              <a:lnSpc>
                <a:spcPct val="102000"/>
              </a:lnSpc>
              <a:spcAft>
                <a:spcPts val="600"/>
              </a:spcAft>
            </a:pPr>
            <a:r>
              <a:rPr lang="en-US" dirty="0"/>
              <a:t>Artists in this time rarely made work on their own. They had to have wealthy patrons commission a work in order to do be an artist. Materials were expensive and these patrons helped foot the bill. </a:t>
            </a:r>
          </a:p>
        </p:txBody>
      </p:sp>
      <p:pic>
        <p:nvPicPr>
          <p:cNvPr id="6150" name="Picture 6" descr="Related image">
            <a:extLst>
              <a:ext uri="{FF2B5EF4-FFF2-40B4-BE49-F238E27FC236}">
                <a16:creationId xmlns:a16="http://schemas.microsoft.com/office/drawing/2014/main" id="{04B313E5-47AC-4083-BA65-C0CA78420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48" y="1362789"/>
            <a:ext cx="6365523" cy="453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6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30520-DF50-4B0F-8F1C-F9D80CBF2BF0}"/>
              </a:ext>
            </a:extLst>
          </p:cNvPr>
          <p:cNvSpPr>
            <a:spLocks noGrp="1"/>
          </p:cNvSpPr>
          <p:nvPr>
            <p:ph type="title"/>
          </p:nvPr>
        </p:nvSpPr>
        <p:spPr>
          <a:xfrm>
            <a:off x="8235827" y="351319"/>
            <a:ext cx="3355942" cy="2161545"/>
          </a:xfrm>
        </p:spPr>
        <p:txBody>
          <a:bodyPr vert="horz" lIns="91440" tIns="45720" rIns="91440" bIns="45720" rtlCol="0" anchor="b">
            <a:normAutofit/>
          </a:bodyPr>
          <a:lstStyle/>
          <a:p>
            <a:pPr algn="ctr"/>
            <a:r>
              <a:rPr lang="en-US" dirty="0">
                <a:solidFill>
                  <a:schemeClr val="tx2"/>
                </a:solidFill>
              </a:rPr>
              <a:t>The Medici</a:t>
            </a:r>
          </a:p>
        </p:txBody>
      </p:sp>
      <p:sp>
        <p:nvSpPr>
          <p:cNvPr id="3" name="Text Placeholder 2">
            <a:extLst>
              <a:ext uri="{FF2B5EF4-FFF2-40B4-BE49-F238E27FC236}">
                <a16:creationId xmlns:a16="http://schemas.microsoft.com/office/drawing/2014/main" id="{85BDCE09-72C3-4A5A-A9F5-F1E0CFC84EFE}"/>
              </a:ext>
            </a:extLst>
          </p:cNvPr>
          <p:cNvSpPr>
            <a:spLocks noGrp="1"/>
          </p:cNvSpPr>
          <p:nvPr>
            <p:ph type="body" idx="1"/>
          </p:nvPr>
        </p:nvSpPr>
        <p:spPr>
          <a:xfrm>
            <a:off x="8044331" y="2512864"/>
            <a:ext cx="3738933" cy="4146120"/>
          </a:xfrm>
        </p:spPr>
        <p:txBody>
          <a:bodyPr vert="horz" lIns="91440" tIns="45720" rIns="91440" bIns="45720" rtlCol="0">
            <a:normAutofit fontScale="62500" lnSpcReduction="20000"/>
          </a:bodyPr>
          <a:lstStyle/>
          <a:p>
            <a:pPr marL="342900" indent="-342900" algn="ctr">
              <a:buFont typeface="Arial" panose="020B0604020202020204" pitchFamily="34" charset="0"/>
              <a:buChar char="•"/>
            </a:pPr>
            <a:r>
              <a:rPr lang="en-US" dirty="0">
                <a:solidFill>
                  <a:schemeClr val="bg1"/>
                </a:solidFill>
              </a:rPr>
              <a:t>The Medici family, also known as the House of Medici, first attained wealth and political power in Florence in the 13th century through its success in commerce and banking.</a:t>
            </a:r>
          </a:p>
          <a:p>
            <a:pPr marL="342900" indent="-342900" algn="ctr">
              <a:buFont typeface="Arial" panose="020B0604020202020204" pitchFamily="34" charset="0"/>
              <a:buChar char="•"/>
            </a:pPr>
            <a:r>
              <a:rPr lang="en-US" dirty="0">
                <a:solidFill>
                  <a:schemeClr val="bg1"/>
                </a:solidFill>
              </a:rPr>
              <a:t> Beginning in 1434 with the rise to power of </a:t>
            </a:r>
            <a:r>
              <a:rPr lang="en-US" dirty="0" err="1">
                <a:solidFill>
                  <a:schemeClr val="bg1"/>
                </a:solidFill>
              </a:rPr>
              <a:t>Cosimo</a:t>
            </a:r>
            <a:r>
              <a:rPr lang="en-US" dirty="0">
                <a:solidFill>
                  <a:schemeClr val="bg1"/>
                </a:solidFill>
              </a:rPr>
              <a:t> de’ Medici (or </a:t>
            </a:r>
            <a:r>
              <a:rPr lang="en-US" dirty="0" err="1">
                <a:solidFill>
                  <a:schemeClr val="bg1"/>
                </a:solidFill>
              </a:rPr>
              <a:t>Cosimo</a:t>
            </a:r>
            <a:r>
              <a:rPr lang="en-US" dirty="0">
                <a:solidFill>
                  <a:schemeClr val="bg1"/>
                </a:solidFill>
              </a:rPr>
              <a:t> the Elder), the family’s support of the arts and humanities made Florence into the cradle of the Renaissance, a cultural flowering rivaled only by that of ancient Greece.</a:t>
            </a:r>
          </a:p>
          <a:p>
            <a:pPr marL="342900" indent="-342900" algn="ctr">
              <a:buFont typeface="Arial" panose="020B0604020202020204" pitchFamily="34" charset="0"/>
              <a:buChar char="•"/>
            </a:pPr>
            <a:r>
              <a:rPr lang="en-US" dirty="0">
                <a:solidFill>
                  <a:schemeClr val="bg1"/>
                </a:solidFill>
              </a:rPr>
              <a:t> The </a:t>
            </a:r>
            <a:r>
              <a:rPr lang="en-US" dirty="0" err="1">
                <a:solidFill>
                  <a:schemeClr val="bg1"/>
                </a:solidFill>
              </a:rPr>
              <a:t>Medicis</a:t>
            </a:r>
            <a:r>
              <a:rPr lang="en-US" dirty="0">
                <a:solidFill>
                  <a:schemeClr val="bg1"/>
                </a:solidFill>
              </a:rPr>
              <a:t> produced four popes (Leo X, Clement VII, Pius IV and Leon XI), and their genes have been mixed into many of Europe’s royal families. </a:t>
            </a:r>
          </a:p>
          <a:p>
            <a:pPr marL="342900" indent="-342900" algn="ctr">
              <a:buFont typeface="Arial" panose="020B0604020202020204" pitchFamily="34" charset="0"/>
              <a:buChar char="•"/>
            </a:pPr>
            <a:r>
              <a:rPr lang="en-US" dirty="0">
                <a:solidFill>
                  <a:schemeClr val="bg1"/>
                </a:solidFill>
              </a:rPr>
              <a:t>The last Medici ruler died without a male heir in 1737, ending the family dynasty after almost three centuries.</a:t>
            </a:r>
            <a:endParaRPr lang="en-US" sz="2300" dirty="0">
              <a:solidFill>
                <a:schemeClr val="bg1"/>
              </a:solidFill>
            </a:endParaRPr>
          </a:p>
        </p:txBody>
      </p:sp>
      <p:sp>
        <p:nvSpPr>
          <p:cNvPr id="77"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9"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170" name="Picture 2" descr="Image result for the medici family">
            <a:extLst>
              <a:ext uri="{FF2B5EF4-FFF2-40B4-BE49-F238E27FC236}">
                <a16:creationId xmlns:a16="http://schemas.microsoft.com/office/drawing/2014/main" id="{C57A7FE1-CAC7-4C8F-B8D6-5231E37EF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23" y="1965236"/>
            <a:ext cx="5659222" cy="312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0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587546EB-8C8C-4552-9837-27CEFD10C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leonardo da vinci">
            <a:extLst>
              <a:ext uri="{FF2B5EF4-FFF2-40B4-BE49-F238E27FC236}">
                <a16:creationId xmlns:a16="http://schemas.microsoft.com/office/drawing/2014/main" id="{943265E9-C853-474F-AC56-7024419B4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27" y="640080"/>
            <a:ext cx="3555873" cy="557784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1157C185-67CB-4FDD-9C4B-705DDB08A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8173DA2-85E3-4C02-81F5-48A4B45987D4}"/>
              </a:ext>
            </a:extLst>
          </p:cNvPr>
          <p:cNvSpPr>
            <a:spLocks noGrp="1"/>
          </p:cNvSpPr>
          <p:nvPr>
            <p:ph type="title"/>
          </p:nvPr>
        </p:nvSpPr>
        <p:spPr>
          <a:xfrm>
            <a:off x="6096000" y="1318994"/>
            <a:ext cx="5607908" cy="2166863"/>
          </a:xfrm>
        </p:spPr>
        <p:txBody>
          <a:bodyPr vert="horz" lIns="91440" tIns="45720" rIns="91440" bIns="45720" rtlCol="0" anchor="b">
            <a:normAutofit/>
          </a:bodyPr>
          <a:lstStyle/>
          <a:p>
            <a:pPr algn="l"/>
            <a:r>
              <a:rPr lang="en-US" sz="7000" dirty="0">
                <a:solidFill>
                  <a:schemeClr val="tx2"/>
                </a:solidFill>
              </a:rPr>
              <a:t>Leonardo Da Vinci</a:t>
            </a:r>
          </a:p>
        </p:txBody>
      </p:sp>
      <p:sp>
        <p:nvSpPr>
          <p:cNvPr id="3" name="Text Placeholder 2">
            <a:extLst>
              <a:ext uri="{FF2B5EF4-FFF2-40B4-BE49-F238E27FC236}">
                <a16:creationId xmlns:a16="http://schemas.microsoft.com/office/drawing/2014/main" id="{96F0D96B-870E-412A-8F05-F2165E7C298B}"/>
              </a:ext>
            </a:extLst>
          </p:cNvPr>
          <p:cNvSpPr>
            <a:spLocks noGrp="1"/>
          </p:cNvSpPr>
          <p:nvPr>
            <p:ph type="body" idx="1"/>
          </p:nvPr>
        </p:nvSpPr>
        <p:spPr>
          <a:xfrm>
            <a:off x="6096002" y="3905532"/>
            <a:ext cx="5607906" cy="1991894"/>
          </a:xfrm>
        </p:spPr>
        <p:txBody>
          <a:bodyPr vert="horz" lIns="91440" tIns="45720" rIns="91440" bIns="45720" rtlCol="0">
            <a:normAutofit/>
          </a:bodyPr>
          <a:lstStyle/>
          <a:p>
            <a:pPr algn="l">
              <a:lnSpc>
                <a:spcPct val="102000"/>
              </a:lnSpc>
              <a:spcAft>
                <a:spcPts val="600"/>
              </a:spcAft>
            </a:pPr>
            <a:r>
              <a:rPr lang="en-US" sz="2100" dirty="0"/>
              <a:t>Leonardo da Vinci (1452-1519) was a painter, architect, inventor, and student of all things scientific.</a:t>
            </a:r>
          </a:p>
          <a:p>
            <a:pPr algn="l">
              <a:lnSpc>
                <a:spcPct val="102000"/>
              </a:lnSpc>
              <a:spcAft>
                <a:spcPts val="600"/>
              </a:spcAft>
            </a:pPr>
            <a:endParaRPr lang="en-US" sz="2100" dirty="0"/>
          </a:p>
          <a:p>
            <a:pPr algn="l">
              <a:lnSpc>
                <a:spcPct val="102000"/>
              </a:lnSpc>
              <a:spcAft>
                <a:spcPts val="600"/>
              </a:spcAft>
            </a:pPr>
            <a:r>
              <a:rPr lang="en-US" sz="2100" dirty="0"/>
              <a:t>(All around coolest dude!!!)</a:t>
            </a:r>
          </a:p>
        </p:txBody>
      </p:sp>
    </p:spTree>
    <p:extLst>
      <p:ext uri="{BB962C8B-B14F-4D97-AF65-F5344CB8AC3E}">
        <p14:creationId xmlns:p14="http://schemas.microsoft.com/office/powerpoint/2010/main" val="369879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1496252-D234-4B17-886D-E23B219B7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7C309D5-C35F-4EF0-B4F7-DA3B085B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9938FAEC-E330-455B-AA85-2243A31B6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F6281D5C-D669-4C97-BB17-91ABA2517111}"/>
              </a:ext>
            </a:extLst>
          </p:cNvPr>
          <p:cNvSpPr>
            <a:spLocks noGrp="1"/>
          </p:cNvSpPr>
          <p:nvPr>
            <p:ph type="title"/>
          </p:nvPr>
        </p:nvSpPr>
        <p:spPr>
          <a:xfrm>
            <a:off x="1065227" y="772971"/>
            <a:ext cx="3645734" cy="2236989"/>
          </a:xfrm>
        </p:spPr>
        <p:txBody>
          <a:bodyPr vert="horz" lIns="91440" tIns="45720" rIns="91440" bIns="45720" rtlCol="0" anchor="b">
            <a:normAutofit/>
          </a:bodyPr>
          <a:lstStyle/>
          <a:p>
            <a:pPr algn="ctr"/>
            <a:r>
              <a:rPr lang="en-US" sz="4000" cap="all" dirty="0"/>
              <a:t>What is a renaissance Man?</a:t>
            </a:r>
          </a:p>
        </p:txBody>
      </p:sp>
      <p:sp>
        <p:nvSpPr>
          <p:cNvPr id="3" name="Text Placeholder 2">
            <a:extLst>
              <a:ext uri="{FF2B5EF4-FFF2-40B4-BE49-F238E27FC236}">
                <a16:creationId xmlns:a16="http://schemas.microsoft.com/office/drawing/2014/main" id="{2A287309-C2E7-4B59-8528-D4F408120DBC}"/>
              </a:ext>
            </a:extLst>
          </p:cNvPr>
          <p:cNvSpPr>
            <a:spLocks noGrp="1"/>
          </p:cNvSpPr>
          <p:nvPr>
            <p:ph type="body" idx="4294967295"/>
          </p:nvPr>
        </p:nvSpPr>
        <p:spPr>
          <a:xfrm>
            <a:off x="1226809" y="3149810"/>
            <a:ext cx="3031882" cy="3084180"/>
          </a:xfrm>
        </p:spPr>
        <p:txBody>
          <a:bodyPr vert="horz" lIns="91440" tIns="45720" rIns="91440" bIns="45720" rtlCol="0">
            <a:noAutofit/>
          </a:bodyPr>
          <a:lstStyle/>
          <a:p>
            <a:pPr algn="ctr">
              <a:lnSpc>
                <a:spcPct val="102000"/>
              </a:lnSpc>
              <a:spcBef>
                <a:spcPts val="0"/>
              </a:spcBef>
              <a:spcAft>
                <a:spcPts val="600"/>
              </a:spcAft>
              <a:buFont typeface="Arial" panose="020B0604020202020204" pitchFamily="34" charset="0"/>
              <a:buChar char="•"/>
            </a:pPr>
            <a:r>
              <a:rPr lang="en-US" dirty="0">
                <a:solidFill>
                  <a:schemeClr val="tx2">
                    <a:lumMod val="90000"/>
                    <a:lumOff val="10000"/>
                  </a:schemeClr>
                </a:solidFill>
              </a:rPr>
              <a:t>A person whose expertise spans a significant number of various subject areas.</a:t>
            </a:r>
          </a:p>
          <a:p>
            <a:pPr algn="ctr">
              <a:lnSpc>
                <a:spcPct val="102000"/>
              </a:lnSpc>
              <a:spcBef>
                <a:spcPts val="0"/>
              </a:spcBef>
              <a:spcAft>
                <a:spcPts val="600"/>
              </a:spcAft>
              <a:buFont typeface="Arial" panose="020B0604020202020204" pitchFamily="34" charset="0"/>
              <a:buChar char="•"/>
            </a:pPr>
            <a:r>
              <a:rPr lang="en-US" dirty="0">
                <a:solidFill>
                  <a:schemeClr val="tx2">
                    <a:lumMod val="90000"/>
                    <a:lumOff val="10000"/>
                  </a:schemeClr>
                </a:solidFill>
              </a:rPr>
              <a:t>Leonardo’s natural genius crossed so many disciplines that he epitomized the term.</a:t>
            </a:r>
          </a:p>
        </p:txBody>
      </p:sp>
      <p:pic>
        <p:nvPicPr>
          <p:cNvPr id="9218" name="Picture 2" descr="Related image">
            <a:extLst>
              <a:ext uri="{FF2B5EF4-FFF2-40B4-BE49-F238E27FC236}">
                <a16:creationId xmlns:a16="http://schemas.microsoft.com/office/drawing/2014/main" id="{208F6B85-12D9-44FE-9699-0C087BF7F1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180"/>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587546EB-8C8C-4552-9837-27CEFD10C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mona lisa">
            <a:extLst>
              <a:ext uri="{FF2B5EF4-FFF2-40B4-BE49-F238E27FC236}">
                <a16:creationId xmlns:a16="http://schemas.microsoft.com/office/drawing/2014/main" id="{D5E0FBE3-3F54-4011-9F2B-40B6592E1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88" y="640080"/>
            <a:ext cx="3737152" cy="557784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
            <a:extLst>
              <a:ext uri="{FF2B5EF4-FFF2-40B4-BE49-F238E27FC236}">
                <a16:creationId xmlns:a16="http://schemas.microsoft.com/office/drawing/2014/main" id="{1157C185-67CB-4FDD-9C4B-705DDB08A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1045A74D-65F9-4494-A13B-DBF9F4247F89}"/>
              </a:ext>
            </a:extLst>
          </p:cNvPr>
          <p:cNvSpPr>
            <a:spLocks noGrp="1"/>
          </p:cNvSpPr>
          <p:nvPr>
            <p:ph type="title"/>
          </p:nvPr>
        </p:nvSpPr>
        <p:spPr>
          <a:xfrm>
            <a:off x="6096000" y="1096174"/>
            <a:ext cx="5607908" cy="1306251"/>
          </a:xfrm>
        </p:spPr>
        <p:txBody>
          <a:bodyPr vert="horz" lIns="91440" tIns="45720" rIns="91440" bIns="45720" rtlCol="0" anchor="b">
            <a:normAutofit/>
          </a:bodyPr>
          <a:lstStyle/>
          <a:p>
            <a:pPr algn="l"/>
            <a:r>
              <a:rPr lang="en-US" sz="7000" dirty="0">
                <a:solidFill>
                  <a:schemeClr val="tx2"/>
                </a:solidFill>
              </a:rPr>
              <a:t>Mona Lisa</a:t>
            </a:r>
          </a:p>
        </p:txBody>
      </p:sp>
      <p:sp>
        <p:nvSpPr>
          <p:cNvPr id="3" name="Text Placeholder 2">
            <a:extLst>
              <a:ext uri="{FF2B5EF4-FFF2-40B4-BE49-F238E27FC236}">
                <a16:creationId xmlns:a16="http://schemas.microsoft.com/office/drawing/2014/main" id="{04756BF1-8DAB-4668-9799-A3936BFBF151}"/>
              </a:ext>
            </a:extLst>
          </p:cNvPr>
          <p:cNvSpPr>
            <a:spLocks noGrp="1"/>
          </p:cNvSpPr>
          <p:nvPr>
            <p:ph type="body" idx="1"/>
          </p:nvPr>
        </p:nvSpPr>
        <p:spPr>
          <a:xfrm>
            <a:off x="6079291" y="2491263"/>
            <a:ext cx="5607906" cy="3919233"/>
          </a:xfrm>
        </p:spPr>
        <p:txBody>
          <a:bodyPr vert="horz" lIns="91440" tIns="45720" rIns="91440" bIns="45720" rtlCol="0">
            <a:normAutofit fontScale="70000" lnSpcReduction="20000"/>
          </a:bodyPr>
          <a:lstStyle/>
          <a:p>
            <a:pPr marL="342900" indent="-342900" algn="l">
              <a:lnSpc>
                <a:spcPct val="102000"/>
              </a:lnSpc>
              <a:spcAft>
                <a:spcPts val="600"/>
              </a:spcAft>
              <a:buFont typeface="Arial" panose="020B0604020202020204" pitchFamily="34" charset="0"/>
              <a:buChar char="•"/>
            </a:pPr>
            <a:r>
              <a:rPr lang="en-US" dirty="0"/>
              <a:t> A half-length portrait painting by Leonardo da Vinci that has been described as </a:t>
            </a:r>
            <a:r>
              <a:rPr lang="en-US" sz="2900" i="1" dirty="0">
                <a:solidFill>
                  <a:schemeClr val="accent3">
                    <a:lumMod val="60000"/>
                    <a:lumOff val="40000"/>
                  </a:schemeClr>
                </a:solidFill>
              </a:rPr>
              <a:t>"the best known, the most visited, the most written about, the most sung about, the most parodied work of art in the world“.</a:t>
            </a:r>
          </a:p>
          <a:p>
            <a:pPr marL="342900" indent="-342900" algn="l">
              <a:lnSpc>
                <a:spcPct val="102000"/>
              </a:lnSpc>
              <a:spcAft>
                <a:spcPts val="600"/>
              </a:spcAft>
              <a:buFont typeface="Arial" panose="020B0604020202020204" pitchFamily="34" charset="0"/>
              <a:buChar char="•"/>
            </a:pPr>
            <a:r>
              <a:rPr lang="en-US" dirty="0"/>
              <a:t>The </a:t>
            </a:r>
            <a:r>
              <a:rPr lang="en-US" i="1" dirty="0"/>
              <a:t>Mona Lisa</a:t>
            </a:r>
            <a:r>
              <a:rPr lang="en-US" dirty="0"/>
              <a:t> is also one of the most valuable paintings in the world. It holds the Guinness World Record for the highest known insurance valuation in history at $100 million in 1962,</a:t>
            </a:r>
            <a:r>
              <a:rPr lang="en-US" baseline="30000" dirty="0">
                <a:hlinkClick r:id="rId3"/>
              </a:rPr>
              <a:t>[2]</a:t>
            </a:r>
            <a:r>
              <a:rPr lang="en-US" dirty="0"/>
              <a:t>which is worth nearly $800 million in 2017.</a:t>
            </a:r>
          </a:p>
          <a:p>
            <a:pPr marL="342900" indent="-342900" algn="l">
              <a:lnSpc>
                <a:spcPct val="102000"/>
              </a:lnSpc>
              <a:spcAft>
                <a:spcPts val="600"/>
              </a:spcAft>
              <a:buFont typeface="Arial" panose="020B0604020202020204" pitchFamily="34" charset="0"/>
              <a:buChar char="•"/>
            </a:pPr>
            <a:r>
              <a:rPr lang="en-US" dirty="0"/>
              <a:t>The painting is thought to be a portrait of Lisa</a:t>
            </a:r>
            <a:r>
              <a:rPr lang="en-US" dirty="0">
                <a:hlinkClick r:id="rId4" tooltip="Lisa del Giocondo"/>
              </a:rPr>
              <a:t> </a:t>
            </a:r>
            <a:r>
              <a:rPr lang="en-US" dirty="0" err="1"/>
              <a:t>Gherardini</a:t>
            </a:r>
            <a:r>
              <a:rPr lang="en-US" dirty="0"/>
              <a:t>,  and believed to have been painted between 1503 and 1506; however, Leonardo may have continued working on it as late as 1517.</a:t>
            </a:r>
          </a:p>
          <a:p>
            <a:pPr marL="342900" indent="-342900" algn="l">
              <a:lnSpc>
                <a:spcPct val="102000"/>
              </a:lnSpc>
              <a:spcAft>
                <a:spcPts val="600"/>
              </a:spcAft>
              <a:buFont typeface="Arial" panose="020B0604020202020204" pitchFamily="34" charset="0"/>
              <a:buChar char="•"/>
            </a:pPr>
            <a:r>
              <a:rPr lang="en-US" sz="2600" dirty="0">
                <a:solidFill>
                  <a:schemeClr val="tx1"/>
                </a:solidFill>
              </a:rPr>
              <a:t>It resides in the Louvre in Paris, France.</a:t>
            </a:r>
          </a:p>
          <a:p>
            <a:pPr algn="l">
              <a:lnSpc>
                <a:spcPct val="102000"/>
              </a:lnSpc>
              <a:spcAft>
                <a:spcPts val="600"/>
              </a:spcAft>
            </a:pPr>
            <a:endParaRPr lang="en-US" sz="2900" i="1" dirty="0">
              <a:solidFill>
                <a:schemeClr val="accent3">
                  <a:lumMod val="60000"/>
                  <a:lumOff val="40000"/>
                </a:schemeClr>
              </a:solidFill>
            </a:endParaRPr>
          </a:p>
          <a:p>
            <a:pPr algn="l">
              <a:lnSpc>
                <a:spcPct val="102000"/>
              </a:lnSpc>
              <a:spcAft>
                <a:spcPts val="600"/>
              </a:spcAft>
            </a:pPr>
            <a:endParaRPr lang="en-US" sz="2900" i="1" dirty="0">
              <a:solidFill>
                <a:schemeClr val="accent3">
                  <a:lumMod val="60000"/>
                  <a:lumOff val="40000"/>
                </a:schemeClr>
              </a:solidFill>
            </a:endParaRPr>
          </a:p>
          <a:p>
            <a:pPr algn="l">
              <a:lnSpc>
                <a:spcPct val="102000"/>
              </a:lnSpc>
              <a:spcAft>
                <a:spcPts val="600"/>
              </a:spcAft>
            </a:pPr>
            <a:endParaRPr lang="en-US" sz="2600" dirty="0">
              <a:solidFill>
                <a:schemeClr val="tx1"/>
              </a:solidFill>
            </a:endParaRPr>
          </a:p>
        </p:txBody>
      </p:sp>
    </p:spTree>
    <p:extLst>
      <p:ext uri="{BB962C8B-B14F-4D97-AF65-F5344CB8AC3E}">
        <p14:creationId xmlns:p14="http://schemas.microsoft.com/office/powerpoint/2010/main" val="15374516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otalTime>91</TotalTime>
  <Words>467</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Franklin Gothic Book</vt:lpstr>
      <vt:lpstr>Crop</vt:lpstr>
      <vt:lpstr>The Renaissance and Leonardo Da Vinci</vt:lpstr>
      <vt:lpstr>Map</vt:lpstr>
      <vt:lpstr>Medieval Europe</vt:lpstr>
      <vt:lpstr>What is the renaissance?</vt:lpstr>
      <vt:lpstr>Patronage and Commissions</vt:lpstr>
      <vt:lpstr>The Medici</vt:lpstr>
      <vt:lpstr>Leonardo Da Vinci</vt:lpstr>
      <vt:lpstr>What is a renaissance Man?</vt:lpstr>
      <vt:lpstr>Mona Lisa</vt:lpstr>
      <vt:lpstr>The last Supper</vt:lpstr>
      <vt:lpstr>Sketchbooks/Drawings</vt:lpstr>
      <vt:lpstr>PowerPoint Presentation</vt:lpstr>
      <vt:lpstr>Leonardo DA vinci Grotesques</vt:lpstr>
      <vt:lpstr>Charcoal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and Leonardo Da Vinci</dc:title>
  <dc:creator>Ermer, Chelsea -  FRH</dc:creator>
  <cp:lastModifiedBy>Ermer, Chelsea -  FRH</cp:lastModifiedBy>
  <cp:revision>2</cp:revision>
  <dcterms:created xsi:type="dcterms:W3CDTF">2019-04-16T17:55:18Z</dcterms:created>
  <dcterms:modified xsi:type="dcterms:W3CDTF">2019-04-16T20:42:14Z</dcterms:modified>
</cp:coreProperties>
</file>