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7" r:id="rId5"/>
    <p:sldId id="268" r:id="rId6"/>
    <p:sldId id="269" r:id="rId7"/>
    <p:sldId id="270" r:id="rId8"/>
    <p:sldId id="271" r:id="rId9"/>
    <p:sldId id="257" r:id="rId10"/>
    <p:sldId id="260" r:id="rId11"/>
    <p:sldId id="261" r:id="rId12"/>
    <p:sldId id="262" r:id="rId13"/>
    <p:sldId id="263" r:id="rId14"/>
    <p:sldId id="264" r:id="rId15"/>
    <p:sldId id="265" r:id="rId16"/>
    <p:sldId id="26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BD5C984-DAB9-412F-90AE-5A54904C90E1}"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5934D-B5CE-4D1B-9A6A-E6ED5A3C1E0C}"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951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D5C984-DAB9-412F-90AE-5A54904C90E1}"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5934D-B5CE-4D1B-9A6A-E6ED5A3C1E0C}" type="slidenum">
              <a:rPr lang="en-US" smtClean="0"/>
              <a:t>‹#›</a:t>
            </a:fld>
            <a:endParaRPr lang="en-US"/>
          </a:p>
        </p:txBody>
      </p:sp>
    </p:spTree>
    <p:extLst>
      <p:ext uri="{BB962C8B-B14F-4D97-AF65-F5344CB8AC3E}">
        <p14:creationId xmlns:p14="http://schemas.microsoft.com/office/powerpoint/2010/main" val="874816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D5C984-DAB9-412F-90AE-5A54904C90E1}"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5934D-B5CE-4D1B-9A6A-E6ED5A3C1E0C}"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36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D5C984-DAB9-412F-90AE-5A54904C90E1}"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5934D-B5CE-4D1B-9A6A-E6ED5A3C1E0C}" type="slidenum">
              <a:rPr lang="en-US" smtClean="0"/>
              <a:t>‹#›</a:t>
            </a:fld>
            <a:endParaRPr lang="en-US"/>
          </a:p>
        </p:txBody>
      </p:sp>
    </p:spTree>
    <p:extLst>
      <p:ext uri="{BB962C8B-B14F-4D97-AF65-F5344CB8AC3E}">
        <p14:creationId xmlns:p14="http://schemas.microsoft.com/office/powerpoint/2010/main" val="326187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D5C984-DAB9-412F-90AE-5A54904C90E1}"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5934D-B5CE-4D1B-9A6A-E6ED5A3C1E0C}"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25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D5C984-DAB9-412F-90AE-5A54904C90E1}"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5934D-B5CE-4D1B-9A6A-E6ED5A3C1E0C}" type="slidenum">
              <a:rPr lang="en-US" smtClean="0"/>
              <a:t>‹#›</a:t>
            </a:fld>
            <a:endParaRPr lang="en-US"/>
          </a:p>
        </p:txBody>
      </p:sp>
    </p:spTree>
    <p:extLst>
      <p:ext uri="{BB962C8B-B14F-4D97-AF65-F5344CB8AC3E}">
        <p14:creationId xmlns:p14="http://schemas.microsoft.com/office/powerpoint/2010/main" val="3804876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D5C984-DAB9-412F-90AE-5A54904C90E1}" type="datetimeFigureOut">
              <a:rPr lang="en-US" smtClean="0"/>
              <a:t>4/1/2018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C5934D-B5CE-4D1B-9A6A-E6ED5A3C1E0C}" type="slidenum">
              <a:rPr lang="en-US" smtClean="0"/>
              <a:t>‹#›</a:t>
            </a:fld>
            <a:endParaRPr lang="en-US"/>
          </a:p>
        </p:txBody>
      </p:sp>
    </p:spTree>
    <p:extLst>
      <p:ext uri="{BB962C8B-B14F-4D97-AF65-F5344CB8AC3E}">
        <p14:creationId xmlns:p14="http://schemas.microsoft.com/office/powerpoint/2010/main" val="257027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D5C984-DAB9-412F-90AE-5A54904C90E1}" type="datetimeFigureOut">
              <a:rPr lang="en-US" smtClean="0"/>
              <a:t>4/1/2018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C5934D-B5CE-4D1B-9A6A-E6ED5A3C1E0C}" type="slidenum">
              <a:rPr lang="en-US" smtClean="0"/>
              <a:t>‹#›</a:t>
            </a:fld>
            <a:endParaRPr lang="en-US"/>
          </a:p>
        </p:txBody>
      </p:sp>
    </p:spTree>
    <p:extLst>
      <p:ext uri="{BB962C8B-B14F-4D97-AF65-F5344CB8AC3E}">
        <p14:creationId xmlns:p14="http://schemas.microsoft.com/office/powerpoint/2010/main" val="1418313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D5C984-DAB9-412F-90AE-5A54904C90E1}" type="datetimeFigureOut">
              <a:rPr lang="en-US" smtClean="0"/>
              <a:t>4/1/2018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C5934D-B5CE-4D1B-9A6A-E6ED5A3C1E0C}" type="slidenum">
              <a:rPr lang="en-US" smtClean="0"/>
              <a:t>‹#›</a:t>
            </a:fld>
            <a:endParaRPr lang="en-US"/>
          </a:p>
        </p:txBody>
      </p:sp>
    </p:spTree>
    <p:extLst>
      <p:ext uri="{BB962C8B-B14F-4D97-AF65-F5344CB8AC3E}">
        <p14:creationId xmlns:p14="http://schemas.microsoft.com/office/powerpoint/2010/main" val="421619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BD5C984-DAB9-412F-90AE-5A54904C90E1}"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5934D-B5CE-4D1B-9A6A-E6ED5A3C1E0C}" type="slidenum">
              <a:rPr lang="en-US" smtClean="0"/>
              <a:t>‹#›</a:t>
            </a:fld>
            <a:endParaRPr lang="en-US"/>
          </a:p>
        </p:txBody>
      </p:sp>
    </p:spTree>
    <p:extLst>
      <p:ext uri="{BB962C8B-B14F-4D97-AF65-F5344CB8AC3E}">
        <p14:creationId xmlns:p14="http://schemas.microsoft.com/office/powerpoint/2010/main" val="2318751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BD5C984-DAB9-412F-90AE-5A54904C90E1}"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5934D-B5CE-4D1B-9A6A-E6ED5A3C1E0C}"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20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BD5C984-DAB9-412F-90AE-5A54904C90E1}" type="datetimeFigureOut">
              <a:rPr lang="en-US" smtClean="0"/>
              <a:t>4/1/2018</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1C5934D-B5CE-4D1B-9A6A-E6ED5A3C1E0C}"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803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H._G._Wells" TargetMode="External"/><Relationship Id="rId3" Type="http://schemas.openxmlformats.org/officeDocument/2006/relationships/image" Target="../media/image8.jpg"/><Relationship Id="rId7" Type="http://schemas.openxmlformats.org/officeDocument/2006/relationships/hyperlink" Target="https://en.wikipedia.org/wiki/Dracula" TargetMode="Externa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hyperlink" Target="https://en.wikipedia.org/wiki/Bram_Stoker" TargetMode="External"/><Relationship Id="rId11" Type="http://schemas.openxmlformats.org/officeDocument/2006/relationships/hyperlink" Target="https://en.wikipedia.org/wiki/Old_Possum%27s_Book_of_Practical_Cats" TargetMode="External"/><Relationship Id="rId5" Type="http://schemas.openxmlformats.org/officeDocument/2006/relationships/hyperlink" Target="https://en.wikipedia.org/wiki/Doubleday_(publisher)" TargetMode="External"/><Relationship Id="rId10" Type="http://schemas.openxmlformats.org/officeDocument/2006/relationships/hyperlink" Target="https://en.wikipedia.org/wiki/T._S._Eliot" TargetMode="External"/><Relationship Id="rId4" Type="http://schemas.openxmlformats.org/officeDocument/2006/relationships/hyperlink" Target="https://en.wikipedia.org/wiki/Manhattan" TargetMode="External"/><Relationship Id="rId9" Type="http://schemas.openxmlformats.org/officeDocument/2006/relationships/hyperlink" Target="https://en.wikipedia.org/wiki/The_War_of_the_Worlds_(novel)"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Adolescent" TargetMode="External"/><Relationship Id="rId3" Type="http://schemas.openxmlformats.org/officeDocument/2006/relationships/image" Target="../media/image10.jpg"/><Relationship Id="rId7" Type="http://schemas.openxmlformats.org/officeDocument/2006/relationships/hyperlink" Target="https://en.wikipedia.org/wiki/Alvin_Schwartz_(children%27s_author)" TargetMode="External"/><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hyperlink" Target="https://en.wikipedia.org/wiki/Horror_and_terror" TargetMode="External"/><Relationship Id="rId5" Type="http://schemas.openxmlformats.org/officeDocument/2006/relationships/hyperlink" Target="https://en.wikipedia.org/wiki/Scary_Stories_to_Tell_in_the_Dark" TargetMode="External"/><Relationship Id="rId4" Type="http://schemas.openxmlformats.org/officeDocument/2006/relationships/hyperlink" Target="https://en.wikipedia.org/wiki/Surrealis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s://en.wikipedia.org/wiki/Doodle"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VALUE AND TEXTURE WITH INK</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11771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is is an AWESOME website that had worksheets, videos, and everything to do with shading techniques using pen and ink. CurkovicArtUnits / &quot;Make You Mark&quot; - Line Draw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4572000" cy="69272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nk Drawings of Luke Dixon. Various shapes in face (mov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04800"/>
            <a:ext cx="3818173" cy="614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391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ntour line with cross-cont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5" y="228600"/>
            <a:ext cx="8872535"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5486400"/>
            <a:ext cx="8763000" cy="1077218"/>
          </a:xfrm>
          <a:prstGeom prst="rect">
            <a:avLst/>
          </a:prstGeom>
          <a:noFill/>
        </p:spPr>
        <p:txBody>
          <a:bodyPr wrap="square" rtlCol="0">
            <a:spAutoFit/>
          </a:bodyPr>
          <a:lstStyle/>
          <a:p>
            <a:r>
              <a:rPr lang="en-US" sz="4400" dirty="0">
                <a:latin typeface="Lavanderia Sturdy" panose="02000603020000020003" pitchFamily="50" charset="0"/>
              </a:rPr>
              <a:t>Cross Contour: </a:t>
            </a:r>
            <a:r>
              <a:rPr lang="en-US" sz="4400" dirty="0"/>
              <a:t> </a:t>
            </a:r>
            <a:r>
              <a:rPr lang="en-US" sz="2000" dirty="0">
                <a:latin typeface="Calibri" panose="020F0502020204030204" pitchFamily="34" charset="0"/>
              </a:rPr>
              <a:t>They are the lines that reflect the movement of your eye in and around what you see. Imagine creating a grid on the object using string. </a:t>
            </a:r>
          </a:p>
        </p:txBody>
      </p:sp>
    </p:spTree>
    <p:extLst>
      <p:ext uri="{BB962C8B-B14F-4D97-AF65-F5344CB8AC3E}">
        <p14:creationId xmlns:p14="http://schemas.microsoft.com/office/powerpoint/2010/main" val="1141696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545"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0208" y="3759161"/>
            <a:ext cx="4028231"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966" r="3477"/>
          <a:stretch/>
        </p:blipFill>
        <p:spPr>
          <a:xfrm>
            <a:off x="4958883" y="975"/>
            <a:ext cx="4182662" cy="6858000"/>
          </a:xfrm>
          <a:prstGeom prst="rect">
            <a:avLst/>
          </a:prstGeom>
        </p:spPr>
      </p:pic>
      <p:sp>
        <p:nvSpPr>
          <p:cNvPr id="2" name="TextBox 1"/>
          <p:cNvSpPr txBox="1"/>
          <p:nvPr/>
        </p:nvSpPr>
        <p:spPr>
          <a:xfrm>
            <a:off x="460208" y="685893"/>
            <a:ext cx="4028231" cy="2989044"/>
          </a:xfrm>
          <a:prstGeom prst="rect">
            <a:avLst/>
          </a:prstGeom>
        </p:spPr>
        <p:txBody>
          <a:bodyPr vert="horz" lIns="91440" tIns="45720" rIns="91440" bIns="45720" rtlCol="0" anchor="b">
            <a:normAutofit/>
          </a:bodyPr>
          <a:lstStyle/>
          <a:p>
            <a:pPr algn="r" defTabSz="914400">
              <a:lnSpc>
                <a:spcPct val="80000"/>
              </a:lnSpc>
              <a:spcBef>
                <a:spcPct val="0"/>
              </a:spcBef>
            </a:pPr>
            <a:r>
              <a:rPr lang="en-US" sz="4400" cap="all" spc="200">
                <a:solidFill>
                  <a:schemeClr val="tx1">
                    <a:lumMod val="95000"/>
                    <a:lumOff val="5000"/>
                  </a:schemeClr>
                </a:solidFill>
                <a:latin typeface="+mj-lt"/>
                <a:ea typeface="+mj-ea"/>
                <a:cs typeface="+mj-cs"/>
              </a:rPr>
              <a:t>Hatching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681153"/>
            <a:ext cx="2076434" cy="2115173"/>
          </a:xfrm>
          <a:prstGeom prst="rect">
            <a:avLst/>
          </a:prstGeom>
        </p:spPr>
      </p:pic>
    </p:spTree>
    <p:extLst>
      <p:ext uri="{BB962C8B-B14F-4D97-AF65-F5344CB8AC3E}">
        <p14:creationId xmlns:p14="http://schemas.microsoft.com/office/powerpoint/2010/main" val="2669286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545"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765314"/>
            <a:ext cx="29489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19" r="3" b="3"/>
          <a:stretch/>
        </p:blipFill>
        <p:spPr>
          <a:xfrm>
            <a:off x="4572000" y="484632"/>
            <a:ext cx="4094603" cy="5734264"/>
          </a:xfrm>
          <a:prstGeom prst="rect">
            <a:avLst/>
          </a:prstGeom>
        </p:spPr>
      </p:pic>
      <p:sp>
        <p:nvSpPr>
          <p:cNvPr id="2" name="TextBox 1"/>
          <p:cNvSpPr txBox="1"/>
          <p:nvPr/>
        </p:nvSpPr>
        <p:spPr>
          <a:xfrm>
            <a:off x="475707" y="640081"/>
            <a:ext cx="3156492" cy="3034857"/>
          </a:xfrm>
          <a:prstGeom prst="rect">
            <a:avLst/>
          </a:prstGeom>
        </p:spPr>
        <p:txBody>
          <a:bodyPr vert="horz" lIns="91440" tIns="45720" rIns="91440" bIns="45720" rtlCol="0" anchor="b">
            <a:normAutofit/>
          </a:bodyPr>
          <a:lstStyle/>
          <a:p>
            <a:pPr algn="r" defTabSz="914400">
              <a:lnSpc>
                <a:spcPct val="80000"/>
              </a:lnSpc>
              <a:spcBef>
                <a:spcPct val="0"/>
              </a:spcBef>
            </a:pPr>
            <a:r>
              <a:rPr lang="en-US" sz="4400" cap="all" spc="200">
                <a:solidFill>
                  <a:srgbClr val="FFFFFF"/>
                </a:solidFill>
                <a:latin typeface="+mj-lt"/>
                <a:ea typeface="+mj-ea"/>
                <a:cs typeface="+mj-cs"/>
              </a:rPr>
              <a:t>Cross Hatching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526" y="3889688"/>
            <a:ext cx="1747004" cy="1705359"/>
          </a:xfrm>
          <a:prstGeom prst="rect">
            <a:avLst/>
          </a:prstGeom>
        </p:spPr>
      </p:pic>
    </p:spTree>
    <p:extLst>
      <p:ext uri="{BB962C8B-B14F-4D97-AF65-F5344CB8AC3E}">
        <p14:creationId xmlns:p14="http://schemas.microsoft.com/office/powerpoint/2010/main" val="2982580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545"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0208" y="3759161"/>
            <a:ext cx="4028231"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711" r="9973" b="-1"/>
          <a:stretch/>
        </p:blipFill>
        <p:spPr>
          <a:xfrm>
            <a:off x="4958883" y="975"/>
            <a:ext cx="4182662" cy="6858000"/>
          </a:xfrm>
          <a:prstGeom prst="rect">
            <a:avLst/>
          </a:prstGeom>
        </p:spPr>
      </p:pic>
      <p:sp>
        <p:nvSpPr>
          <p:cNvPr id="2" name="TextBox 1"/>
          <p:cNvSpPr txBox="1"/>
          <p:nvPr/>
        </p:nvSpPr>
        <p:spPr>
          <a:xfrm>
            <a:off x="460208" y="685893"/>
            <a:ext cx="4028231" cy="2989044"/>
          </a:xfrm>
          <a:prstGeom prst="rect">
            <a:avLst/>
          </a:prstGeom>
        </p:spPr>
        <p:txBody>
          <a:bodyPr vert="horz" lIns="91440" tIns="45720" rIns="91440" bIns="45720" rtlCol="0" anchor="b">
            <a:normAutofit/>
          </a:bodyPr>
          <a:lstStyle/>
          <a:p>
            <a:pPr algn="r" defTabSz="914400">
              <a:lnSpc>
                <a:spcPct val="80000"/>
              </a:lnSpc>
              <a:spcBef>
                <a:spcPct val="0"/>
              </a:spcBef>
            </a:pPr>
            <a:r>
              <a:rPr lang="en-US" sz="4400" cap="all" spc="200">
                <a:solidFill>
                  <a:schemeClr val="tx1">
                    <a:lumMod val="95000"/>
                    <a:lumOff val="5000"/>
                  </a:schemeClr>
                </a:solidFill>
                <a:latin typeface="+mj-lt"/>
                <a:ea typeface="+mj-ea"/>
                <a:cs typeface="+mj-cs"/>
              </a:rPr>
              <a:t>Line Weight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067" y="3986295"/>
            <a:ext cx="1520955" cy="1984252"/>
          </a:xfrm>
          <a:prstGeom prst="rect">
            <a:avLst/>
          </a:prstGeom>
        </p:spPr>
      </p:pic>
    </p:spTree>
    <p:extLst>
      <p:ext uri="{BB962C8B-B14F-4D97-AF65-F5344CB8AC3E}">
        <p14:creationId xmlns:p14="http://schemas.microsoft.com/office/powerpoint/2010/main" val="2901766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545"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357" r="-2" b="12355"/>
          <a:stretch/>
        </p:blipFill>
        <p:spPr>
          <a:xfrm>
            <a:off x="3491238" y="975"/>
            <a:ext cx="5650307" cy="6858000"/>
          </a:xfrm>
          <a:prstGeom prst="rect">
            <a:avLst/>
          </a:prstGeom>
        </p:spPr>
      </p:pic>
      <p:cxnSp>
        <p:nvCxnSpPr>
          <p:cNvPr id="19" name="Straight Connector 1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0208" y="3759161"/>
            <a:ext cx="267462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60209" y="685893"/>
            <a:ext cx="2674805" cy="2989044"/>
          </a:xfrm>
          <a:prstGeom prst="rect">
            <a:avLst/>
          </a:prstGeom>
        </p:spPr>
        <p:txBody>
          <a:bodyPr vert="horz" lIns="91440" tIns="45720" rIns="91440" bIns="45720" rtlCol="0" anchor="b">
            <a:normAutofit/>
          </a:bodyPr>
          <a:lstStyle/>
          <a:p>
            <a:pPr algn="r" defTabSz="914400">
              <a:lnSpc>
                <a:spcPct val="80000"/>
              </a:lnSpc>
              <a:spcBef>
                <a:spcPct val="0"/>
              </a:spcBef>
            </a:pPr>
            <a:r>
              <a:rPr lang="en-US" sz="4400" cap="all" spc="200">
                <a:solidFill>
                  <a:schemeClr val="tx1">
                    <a:lumMod val="95000"/>
                    <a:lumOff val="5000"/>
                  </a:schemeClr>
                </a:solidFill>
                <a:latin typeface="+mj-lt"/>
                <a:ea typeface="+mj-ea"/>
                <a:cs typeface="+mj-cs"/>
              </a:rPr>
              <a:t>Multi directional lines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872" y="3918607"/>
            <a:ext cx="1380747" cy="1475235"/>
          </a:xfrm>
          <a:prstGeom prst="rect">
            <a:avLst/>
          </a:prstGeom>
        </p:spPr>
      </p:pic>
    </p:spTree>
    <p:extLst>
      <p:ext uri="{BB962C8B-B14F-4D97-AF65-F5344CB8AC3E}">
        <p14:creationId xmlns:p14="http://schemas.microsoft.com/office/powerpoint/2010/main" val="1267904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22"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Freeform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1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545"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4198"/>
          <a:stretch/>
        </p:blipFill>
        <p:spPr>
          <a:xfrm>
            <a:off x="3491238" y="975"/>
            <a:ext cx="5650307" cy="6858000"/>
          </a:xfrm>
          <a:prstGeom prst="rect">
            <a:avLst/>
          </a:prstGeom>
        </p:spPr>
      </p:pic>
      <p:cxnSp>
        <p:nvCxnSpPr>
          <p:cNvPr id="26" name="Straight Connector 1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0208" y="3759161"/>
            <a:ext cx="267462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60209" y="685893"/>
            <a:ext cx="2674805" cy="2989044"/>
          </a:xfrm>
          <a:prstGeom prst="rect">
            <a:avLst/>
          </a:prstGeom>
        </p:spPr>
        <p:txBody>
          <a:bodyPr vert="horz" lIns="91440" tIns="45720" rIns="91440" bIns="45720" rtlCol="0" anchor="b">
            <a:normAutofit/>
          </a:bodyPr>
          <a:lstStyle/>
          <a:p>
            <a:pPr algn="r" defTabSz="914400">
              <a:lnSpc>
                <a:spcPct val="80000"/>
              </a:lnSpc>
              <a:spcBef>
                <a:spcPct val="0"/>
              </a:spcBef>
            </a:pPr>
            <a:r>
              <a:rPr lang="en-US" sz="4400" cap="all" spc="200">
                <a:solidFill>
                  <a:schemeClr val="tx1">
                    <a:lumMod val="95000"/>
                    <a:lumOff val="5000"/>
                  </a:schemeClr>
                </a:solidFill>
                <a:latin typeface="+mj-lt"/>
                <a:ea typeface="+mj-ea"/>
                <a:cs typeface="+mj-cs"/>
              </a:rPr>
              <a:t>stippling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856125"/>
            <a:ext cx="1672936" cy="1600200"/>
          </a:xfrm>
          <a:prstGeom prst="rect">
            <a:avLst/>
          </a:prstGeom>
        </p:spPr>
      </p:pic>
    </p:spTree>
    <p:extLst>
      <p:ext uri="{BB962C8B-B14F-4D97-AF65-F5344CB8AC3E}">
        <p14:creationId xmlns:p14="http://schemas.microsoft.com/office/powerpoint/2010/main" val="3273435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is a pen and ink drawing.... so realistic... so much talent here... w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210" y="0"/>
            <a:ext cx="38153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31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unny Card illustration pen and ink drawing by BetweenTheWe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4393746" cy="69220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70585" y="381000"/>
            <a:ext cx="3505200" cy="2677656"/>
          </a:xfrm>
          <a:prstGeom prst="rect">
            <a:avLst/>
          </a:prstGeom>
          <a:noFill/>
        </p:spPr>
        <p:txBody>
          <a:bodyPr wrap="square" rtlCol="0">
            <a:spAutoFit/>
          </a:bodyPr>
          <a:lstStyle/>
          <a:p>
            <a:r>
              <a:rPr lang="en-US" sz="4800" dirty="0">
                <a:latin typeface="Lavanderia Sturdy" panose="02000603020000020003" pitchFamily="50" charset="0"/>
              </a:rPr>
              <a:t>Texture:</a:t>
            </a:r>
          </a:p>
          <a:p>
            <a:r>
              <a:rPr lang="en-US" sz="2400" dirty="0">
                <a:latin typeface="Calibri" panose="020F0502020204030204" pitchFamily="34" charset="0"/>
              </a:rPr>
              <a:t>*Texture is the way that something feels.</a:t>
            </a:r>
          </a:p>
          <a:p>
            <a:r>
              <a:rPr lang="en-US" sz="2400" dirty="0">
                <a:latin typeface="Calibri" panose="020F0502020204030204" pitchFamily="34" charset="0"/>
              </a:rPr>
              <a:t>* The feel, appearance, or consistency of a surface or a substance.</a:t>
            </a:r>
          </a:p>
        </p:txBody>
      </p:sp>
      <p:sp>
        <p:nvSpPr>
          <p:cNvPr id="3" name="TextBox 2"/>
          <p:cNvSpPr txBox="1"/>
          <p:nvPr/>
        </p:nvSpPr>
        <p:spPr>
          <a:xfrm>
            <a:off x="4953000" y="3339167"/>
            <a:ext cx="4267200" cy="2985433"/>
          </a:xfrm>
          <a:prstGeom prst="rect">
            <a:avLst/>
          </a:prstGeom>
          <a:noFill/>
        </p:spPr>
        <p:txBody>
          <a:bodyPr wrap="square" rtlCol="0">
            <a:spAutoFit/>
          </a:bodyPr>
          <a:lstStyle/>
          <a:p>
            <a:r>
              <a:rPr lang="en-US" sz="4400" dirty="0">
                <a:latin typeface="Lavanderia Sturdy" panose="02000603020000020003" pitchFamily="50" charset="0"/>
              </a:rPr>
              <a:t>Implied Texture:</a:t>
            </a:r>
          </a:p>
          <a:p>
            <a:r>
              <a:rPr lang="en-US" sz="2400" dirty="0">
                <a:latin typeface="Calibri" panose="020F0502020204030204" pitchFamily="34" charset="0"/>
              </a:rPr>
              <a:t>*</a:t>
            </a:r>
            <a:r>
              <a:rPr lang="en-US" sz="2400" b="1" dirty="0">
                <a:latin typeface="Calibri" panose="020F0502020204030204" pitchFamily="34" charset="0"/>
              </a:rPr>
              <a:t>Texture</a:t>
            </a:r>
            <a:r>
              <a:rPr lang="en-US" sz="2400" dirty="0">
                <a:latin typeface="Calibri" panose="020F0502020204030204" pitchFamily="34" charset="0"/>
              </a:rPr>
              <a:t> that is created to look like something it is not, is called visual or </a:t>
            </a:r>
            <a:r>
              <a:rPr lang="en-US" sz="2400" b="1" dirty="0">
                <a:latin typeface="Calibri" panose="020F0502020204030204" pitchFamily="34" charset="0"/>
              </a:rPr>
              <a:t>implied texture</a:t>
            </a:r>
            <a:r>
              <a:rPr lang="en-US" sz="2400" dirty="0">
                <a:latin typeface="Calibri" panose="020F0502020204030204" pitchFamily="34" charset="0"/>
              </a:rPr>
              <a:t>.</a:t>
            </a:r>
          </a:p>
          <a:p>
            <a:r>
              <a:rPr lang="en-US" sz="2400" dirty="0">
                <a:latin typeface="Calibri" panose="020F0502020204030204" pitchFamily="34" charset="0"/>
              </a:rPr>
              <a:t>*Using different pen and ink techniques to </a:t>
            </a:r>
          </a:p>
          <a:p>
            <a:r>
              <a:rPr lang="en-US" sz="2400" dirty="0">
                <a:latin typeface="Calibri" panose="020F0502020204030204" pitchFamily="34" charset="0"/>
              </a:rPr>
              <a:t>create the illusion of texture.</a:t>
            </a:r>
          </a:p>
        </p:txBody>
      </p:sp>
    </p:spTree>
    <p:extLst>
      <p:ext uri="{BB962C8B-B14F-4D97-AF65-F5344CB8AC3E}">
        <p14:creationId xmlns:p14="http://schemas.microsoft.com/office/powerpoint/2010/main" val="3524446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FDF0794-1B86-42B2-B8C7-F60123E638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994911-1520-4775-8389-F1C6E10171C6}"/>
              </a:ext>
            </a:extLst>
          </p:cNvPr>
          <p:cNvPicPr>
            <a:picLocks noChangeAspect="1"/>
          </p:cNvPicPr>
          <p:nvPr/>
        </p:nvPicPr>
        <p:blipFill rotWithShape="1">
          <a:blip r:embed="rId2">
            <a:extLst>
              <a:ext uri="{28A0092B-C50C-407E-A947-70E740481C1C}">
                <a14:useLocalDpi xmlns:a14="http://schemas.microsoft.com/office/drawing/2010/main" val="0"/>
              </a:ext>
            </a:extLst>
          </a:blip>
          <a:srcRect t="3566" r="2" b="4799"/>
          <a:stretch/>
        </p:blipFill>
        <p:spPr>
          <a:xfrm>
            <a:off x="3493693" y="975"/>
            <a:ext cx="5650307" cy="6858000"/>
          </a:xfrm>
          <a:prstGeom prst="rect">
            <a:avLst/>
          </a:prstGeom>
        </p:spPr>
      </p:pic>
      <p:cxnSp>
        <p:nvCxnSpPr>
          <p:cNvPr id="12" name="Straight Connector 11">
            <a:extLst>
              <a:ext uri="{FF2B5EF4-FFF2-40B4-BE49-F238E27FC236}">
                <a16:creationId xmlns:a16="http://schemas.microsoft.com/office/drawing/2014/main" id="{96D07482-83A3-4451-943C-B4696108295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1667" y="4593863"/>
            <a:ext cx="219456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F283D80-B322-4010-8D7E-56C5AC9819DF}"/>
              </a:ext>
            </a:extLst>
          </p:cNvPr>
          <p:cNvSpPr>
            <a:spLocks noGrp="1"/>
          </p:cNvSpPr>
          <p:nvPr>
            <p:ph type="ctrTitle"/>
          </p:nvPr>
        </p:nvSpPr>
        <p:spPr>
          <a:xfrm>
            <a:off x="460208" y="685892"/>
            <a:ext cx="2674805" cy="3794020"/>
          </a:xfrm>
        </p:spPr>
        <p:txBody>
          <a:bodyPr anchor="b">
            <a:normAutofit/>
          </a:bodyPr>
          <a:lstStyle/>
          <a:p>
            <a:r>
              <a:rPr lang="en-US" sz="3500"/>
              <a:t>What is Illustration?</a:t>
            </a:r>
          </a:p>
        </p:txBody>
      </p:sp>
      <p:sp>
        <p:nvSpPr>
          <p:cNvPr id="3" name="Subtitle 2">
            <a:extLst>
              <a:ext uri="{FF2B5EF4-FFF2-40B4-BE49-F238E27FC236}">
                <a16:creationId xmlns:a16="http://schemas.microsoft.com/office/drawing/2014/main" id="{ABC511BB-1CA6-4876-99D0-7A97B27F1CEE}"/>
              </a:ext>
            </a:extLst>
          </p:cNvPr>
          <p:cNvSpPr>
            <a:spLocks noGrp="1"/>
          </p:cNvSpPr>
          <p:nvPr>
            <p:ph type="subTitle" idx="1"/>
          </p:nvPr>
        </p:nvSpPr>
        <p:spPr>
          <a:xfrm>
            <a:off x="460208" y="4684242"/>
            <a:ext cx="2674805" cy="1463040"/>
          </a:xfrm>
        </p:spPr>
        <p:txBody>
          <a:bodyPr anchor="t">
            <a:normAutofit/>
          </a:bodyPr>
          <a:lstStyle/>
          <a:p>
            <a:pPr algn="r">
              <a:lnSpc>
                <a:spcPct val="90000"/>
              </a:lnSpc>
            </a:pPr>
            <a:r>
              <a:rPr lang="en-US" sz="1300"/>
              <a:t>An </a:t>
            </a:r>
            <a:r>
              <a:rPr lang="en-US" sz="1300" b="1"/>
              <a:t>illustration</a:t>
            </a:r>
            <a:r>
              <a:rPr lang="en-US" sz="1300"/>
              <a:t> is a decoration, interpretation or visual explanation of a text, concept or process, designed for integration in published media, such as posters, flyers, magazines, books, teaching materials, animations, video games and films.</a:t>
            </a:r>
          </a:p>
        </p:txBody>
      </p:sp>
    </p:spTree>
    <p:extLst>
      <p:ext uri="{BB962C8B-B14F-4D97-AF65-F5344CB8AC3E}">
        <p14:creationId xmlns:p14="http://schemas.microsoft.com/office/powerpoint/2010/main" val="296787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AB9711F-9D4F-49B4-892B-FEF66AA2FA9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5">
            <a:extLst>
              <a:ext uri="{FF2B5EF4-FFF2-40B4-BE49-F238E27FC236}">
                <a16:creationId xmlns:a16="http://schemas.microsoft.com/office/drawing/2014/main" id="{3A32867E-64D3-4B51-85AC-D771EA43C32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AFD44988-8DFE-46FC-967A-F6DB265384B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41469D4B-DB9A-47FC-8294-01AD5FAC907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6B95C58-1381-4FD6-AB5E-B6569DD17019}"/>
              </a:ext>
            </a:extLst>
          </p:cNvPr>
          <p:cNvPicPr>
            <a:picLocks noChangeAspect="1"/>
          </p:cNvPicPr>
          <p:nvPr/>
        </p:nvPicPr>
        <p:blipFill rotWithShape="1">
          <a:blip r:embed="rId2">
            <a:extLst>
              <a:ext uri="{28A0092B-C50C-407E-A947-70E740481C1C}">
                <a14:useLocalDpi xmlns:a14="http://schemas.microsoft.com/office/drawing/2010/main" val="0"/>
              </a:ext>
            </a:extLst>
          </a:blip>
          <a:srcRect t="7842" b="33461"/>
          <a:stretch/>
        </p:blipFill>
        <p:spPr>
          <a:xfrm>
            <a:off x="20" y="10"/>
            <a:ext cx="5530321" cy="4571990"/>
          </a:xfrm>
          <a:prstGeom prst="rect">
            <a:avLst/>
          </a:prstGeom>
        </p:spPr>
      </p:pic>
      <p:pic>
        <p:nvPicPr>
          <p:cNvPr id="5" name="Picture 4">
            <a:extLst>
              <a:ext uri="{FF2B5EF4-FFF2-40B4-BE49-F238E27FC236}">
                <a16:creationId xmlns:a16="http://schemas.microsoft.com/office/drawing/2014/main" id="{F16599F8-293F-42AC-BB11-5E266E7AD63D}"/>
              </a:ext>
            </a:extLst>
          </p:cNvPr>
          <p:cNvPicPr>
            <a:picLocks noChangeAspect="1"/>
          </p:cNvPicPr>
          <p:nvPr/>
        </p:nvPicPr>
        <p:blipFill rotWithShape="1">
          <a:blip r:embed="rId3">
            <a:extLst>
              <a:ext uri="{28A0092B-C50C-407E-A947-70E740481C1C}">
                <a14:useLocalDpi xmlns:a14="http://schemas.microsoft.com/office/drawing/2010/main" val="0"/>
              </a:ext>
            </a:extLst>
          </a:blip>
          <a:srcRect t="7546" r="1" b="1"/>
          <a:stretch/>
        </p:blipFill>
        <p:spPr>
          <a:xfrm>
            <a:off x="5645293" y="10"/>
            <a:ext cx="3498707" cy="4571990"/>
          </a:xfrm>
          <a:prstGeom prst="rect">
            <a:avLst/>
          </a:prstGeom>
        </p:spPr>
      </p:pic>
      <p:sp>
        <p:nvSpPr>
          <p:cNvPr id="9" name="TextBox 8">
            <a:extLst>
              <a:ext uri="{FF2B5EF4-FFF2-40B4-BE49-F238E27FC236}">
                <a16:creationId xmlns:a16="http://schemas.microsoft.com/office/drawing/2014/main" id="{1D135798-A128-48A7-B4E5-C9669A3A46BC}"/>
              </a:ext>
            </a:extLst>
          </p:cNvPr>
          <p:cNvSpPr txBox="1"/>
          <p:nvPr/>
        </p:nvSpPr>
        <p:spPr>
          <a:xfrm>
            <a:off x="342900" y="4960137"/>
            <a:ext cx="5829300" cy="1463040"/>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4000" cap="all" spc="200" dirty="0">
                <a:solidFill>
                  <a:schemeClr val="tx1">
                    <a:lumMod val="95000"/>
                    <a:lumOff val="5000"/>
                  </a:schemeClr>
                </a:solidFill>
                <a:latin typeface="+mj-lt"/>
                <a:ea typeface="+mj-ea"/>
                <a:cs typeface="+mj-cs"/>
              </a:rPr>
              <a:t>Arthur Rackham 1867 – 1939 </a:t>
            </a:r>
          </a:p>
        </p:txBody>
      </p:sp>
      <p:sp>
        <p:nvSpPr>
          <p:cNvPr id="10" name="TextBox 9">
            <a:extLst>
              <a:ext uri="{FF2B5EF4-FFF2-40B4-BE49-F238E27FC236}">
                <a16:creationId xmlns:a16="http://schemas.microsoft.com/office/drawing/2014/main" id="{2D21F320-4669-4148-8F7B-21290654EF4E}"/>
              </a:ext>
            </a:extLst>
          </p:cNvPr>
          <p:cNvSpPr txBox="1"/>
          <p:nvPr/>
        </p:nvSpPr>
        <p:spPr>
          <a:xfrm>
            <a:off x="6553200" y="4960137"/>
            <a:ext cx="2247897" cy="1754326"/>
          </a:xfrm>
          <a:prstGeom prst="rect">
            <a:avLst/>
          </a:prstGeom>
          <a:noFill/>
        </p:spPr>
        <p:txBody>
          <a:bodyPr wrap="square" rtlCol="0">
            <a:spAutoFit/>
          </a:bodyPr>
          <a:lstStyle/>
          <a:p>
            <a:r>
              <a:rPr lang="en-US" dirty="0"/>
              <a:t>By the turn of the century Rackham had developed a reputation for pen and ink fantasy illustration.</a:t>
            </a:r>
          </a:p>
        </p:txBody>
      </p:sp>
    </p:spTree>
    <p:extLst>
      <p:ext uri="{BB962C8B-B14F-4D97-AF65-F5344CB8AC3E}">
        <p14:creationId xmlns:p14="http://schemas.microsoft.com/office/powerpoint/2010/main" val="685352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AB9711F-9D4F-49B4-892B-FEF66AA2FA9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5">
            <a:extLst>
              <a:ext uri="{FF2B5EF4-FFF2-40B4-BE49-F238E27FC236}">
                <a16:creationId xmlns:a16="http://schemas.microsoft.com/office/drawing/2014/main" id="{3A32867E-64D3-4B51-85AC-D771EA43C32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AFD44988-8DFE-46FC-967A-F6DB265384B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00593E1-C77D-424C-B650-73B91A7DB71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6A7CDBA-82DE-4BA2-82C1-95DBFAA8439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9144000" cy="229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1" name="Straight Connector 20">
            <a:extLst>
              <a:ext uri="{FF2B5EF4-FFF2-40B4-BE49-F238E27FC236}">
                <a16:creationId xmlns:a16="http://schemas.microsoft.com/office/drawing/2014/main" id="{1375A45C-AB1F-431B-BB67-DEC9F583B3E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C486707-565F-4385-9878-66CCA7041F58}"/>
              </a:ext>
            </a:extLst>
          </p:cNvPr>
          <p:cNvPicPr>
            <a:picLocks noChangeAspect="1"/>
          </p:cNvPicPr>
          <p:nvPr/>
        </p:nvPicPr>
        <p:blipFill rotWithShape="1">
          <a:blip r:embed="rId2">
            <a:extLst>
              <a:ext uri="{28A0092B-C50C-407E-A947-70E740481C1C}">
                <a14:useLocalDpi xmlns:a14="http://schemas.microsoft.com/office/drawing/2010/main" val="0"/>
              </a:ext>
            </a:extLst>
          </a:blip>
          <a:srcRect r="3" b="289"/>
          <a:stretch/>
        </p:blipFill>
        <p:spPr>
          <a:xfrm>
            <a:off x="3632198" y="10"/>
            <a:ext cx="5514650" cy="4399091"/>
          </a:xfrm>
          <a:prstGeom prst="rect">
            <a:avLst/>
          </a:prstGeom>
        </p:spPr>
      </p:pic>
      <p:pic>
        <p:nvPicPr>
          <p:cNvPr id="3" name="Picture 2">
            <a:extLst>
              <a:ext uri="{FF2B5EF4-FFF2-40B4-BE49-F238E27FC236}">
                <a16:creationId xmlns:a16="http://schemas.microsoft.com/office/drawing/2014/main" id="{FC1F8589-B223-4AA7-82ED-516A4FD17629}"/>
              </a:ext>
            </a:extLst>
          </p:cNvPr>
          <p:cNvPicPr>
            <a:picLocks noChangeAspect="1"/>
          </p:cNvPicPr>
          <p:nvPr/>
        </p:nvPicPr>
        <p:blipFill rotWithShape="1">
          <a:blip r:embed="rId3">
            <a:extLst>
              <a:ext uri="{28A0092B-C50C-407E-A947-70E740481C1C}">
                <a14:useLocalDpi xmlns:a14="http://schemas.microsoft.com/office/drawing/2010/main" val="0"/>
              </a:ext>
            </a:extLst>
          </a:blip>
          <a:srcRect l="4695" r="11368" b="3"/>
          <a:stretch/>
        </p:blipFill>
        <p:spPr>
          <a:xfrm>
            <a:off x="20" y="10"/>
            <a:ext cx="3498686" cy="4399090"/>
          </a:xfrm>
          <a:prstGeom prst="rect">
            <a:avLst/>
          </a:prstGeom>
        </p:spPr>
      </p:pic>
      <p:sp>
        <p:nvSpPr>
          <p:cNvPr id="6" name="TextBox 5">
            <a:extLst>
              <a:ext uri="{FF2B5EF4-FFF2-40B4-BE49-F238E27FC236}">
                <a16:creationId xmlns:a16="http://schemas.microsoft.com/office/drawing/2014/main" id="{E0002566-C3B9-49C4-ACD1-CD691C3B9218}"/>
              </a:ext>
            </a:extLst>
          </p:cNvPr>
          <p:cNvSpPr txBox="1"/>
          <p:nvPr/>
        </p:nvSpPr>
        <p:spPr>
          <a:xfrm>
            <a:off x="5791200" y="5086787"/>
            <a:ext cx="2832097" cy="1463040"/>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cap="all" spc="200" dirty="0">
                <a:solidFill>
                  <a:srgbClr val="FFFFFF"/>
                </a:solidFill>
                <a:latin typeface="+mj-lt"/>
                <a:ea typeface="+mj-ea"/>
                <a:cs typeface="+mj-cs"/>
              </a:rPr>
              <a:t>Edward Gorey</a:t>
            </a:r>
          </a:p>
        </p:txBody>
      </p:sp>
      <p:sp>
        <p:nvSpPr>
          <p:cNvPr id="7" name="TextBox 6">
            <a:extLst>
              <a:ext uri="{FF2B5EF4-FFF2-40B4-BE49-F238E27FC236}">
                <a16:creationId xmlns:a16="http://schemas.microsoft.com/office/drawing/2014/main" id="{4BABF25D-424C-4917-B59F-9311558EB4B9}"/>
              </a:ext>
            </a:extLst>
          </p:cNvPr>
          <p:cNvSpPr txBox="1"/>
          <p:nvPr/>
        </p:nvSpPr>
        <p:spPr>
          <a:xfrm>
            <a:off x="145372" y="4875074"/>
            <a:ext cx="5950626" cy="1754326"/>
          </a:xfrm>
          <a:prstGeom prst="rect">
            <a:avLst/>
          </a:prstGeom>
          <a:noFill/>
        </p:spPr>
        <p:txBody>
          <a:bodyPr wrap="square" rtlCol="0">
            <a:spAutoFit/>
          </a:bodyPr>
          <a:lstStyle/>
          <a:p>
            <a:r>
              <a:rPr lang="en-US" dirty="0"/>
              <a:t>From 1953 to 1960, he lived in </a:t>
            </a:r>
            <a:r>
              <a:rPr lang="en-US" dirty="0">
                <a:hlinkClick r:id="rId4" tooltip="Manhattan"/>
              </a:rPr>
              <a:t>Manhattan</a:t>
            </a:r>
            <a:r>
              <a:rPr lang="en-US" dirty="0"/>
              <a:t> and worked for the Art Department of </a:t>
            </a:r>
            <a:r>
              <a:rPr lang="en-US" dirty="0">
                <a:hlinkClick r:id="rId5" tooltip="Doubleday (publisher)"/>
              </a:rPr>
              <a:t>Doubleday</a:t>
            </a:r>
            <a:r>
              <a:rPr lang="en-US" dirty="0"/>
              <a:t> Anchor, illustrating book covers and in some cases, adding illustrations to the text. He illustrated works as diverse as </a:t>
            </a:r>
            <a:r>
              <a:rPr lang="en-US" dirty="0">
                <a:hlinkClick r:id="rId6" tooltip="Bram Stoker"/>
              </a:rPr>
              <a:t>Bram Stoker's</a:t>
            </a:r>
            <a:r>
              <a:rPr lang="en-US" dirty="0"/>
              <a:t> </a:t>
            </a:r>
            <a:r>
              <a:rPr lang="en-US" i="1" dirty="0">
                <a:hlinkClick r:id="rId7" tooltip="Dracula"/>
              </a:rPr>
              <a:t>Dracula</a:t>
            </a:r>
            <a:r>
              <a:rPr lang="en-US" dirty="0"/>
              <a:t>, </a:t>
            </a:r>
            <a:r>
              <a:rPr lang="en-US" dirty="0">
                <a:hlinkClick r:id="rId8" tooltip="H. G. Wells"/>
              </a:rPr>
              <a:t>H. G. Wells</a:t>
            </a:r>
            <a:r>
              <a:rPr lang="en-US" dirty="0"/>
              <a:t>' </a:t>
            </a:r>
            <a:r>
              <a:rPr lang="en-US" i="1" dirty="0">
                <a:hlinkClick r:id="rId9" tooltip="The War of the Worlds (novel)"/>
              </a:rPr>
              <a:t>The War of the Worlds</a:t>
            </a:r>
            <a:r>
              <a:rPr lang="en-US" i="1" dirty="0"/>
              <a:t>,</a:t>
            </a:r>
            <a:r>
              <a:rPr lang="en-US" dirty="0"/>
              <a:t> and </a:t>
            </a:r>
            <a:r>
              <a:rPr lang="en-US" dirty="0">
                <a:hlinkClick r:id="rId10" tooltip="T. S. Eliot"/>
              </a:rPr>
              <a:t>T. S. Eliot</a:t>
            </a:r>
            <a:r>
              <a:rPr lang="en-US" dirty="0"/>
              <a:t>'s </a:t>
            </a:r>
            <a:r>
              <a:rPr lang="en-US" i="1" dirty="0">
                <a:hlinkClick r:id="rId11" tooltip="Old Possum's Book of Practical Cats"/>
              </a:rPr>
              <a:t>Old Possum's Book of Practical Cats</a:t>
            </a:r>
            <a:r>
              <a:rPr lang="en-US" dirty="0"/>
              <a:t>.</a:t>
            </a:r>
          </a:p>
        </p:txBody>
      </p:sp>
    </p:spTree>
    <p:extLst>
      <p:ext uri="{BB962C8B-B14F-4D97-AF65-F5344CB8AC3E}">
        <p14:creationId xmlns:p14="http://schemas.microsoft.com/office/powerpoint/2010/main" val="1397882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23416DF-B283-4D9F-A625-146552CA9E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5">
            <a:extLst>
              <a:ext uri="{FF2B5EF4-FFF2-40B4-BE49-F238E27FC236}">
                <a16:creationId xmlns:a16="http://schemas.microsoft.com/office/drawing/2014/main" id="{73834904-4D9B-41F7-8DA6-0709FD9F7E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C00D1207-ECAF-48E9-8834-2CE4D219823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9A3FD3A-4B27-4028-BA57-0810F205BC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461F8B-A17E-4AE4-92BC-BA2E49E1ABC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74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5E450F13-FCAB-474F-93BB-70469013970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6561" y="3765314"/>
            <a:ext cx="21259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9B335FB-67F5-4167-AB05-BE0A0B1EB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867" y="1521031"/>
            <a:ext cx="2744334" cy="3811575"/>
          </a:xfrm>
          <a:prstGeom prst="rect">
            <a:avLst/>
          </a:prstGeom>
        </p:spPr>
      </p:pic>
      <p:pic>
        <p:nvPicPr>
          <p:cNvPr id="3" name="Picture 2">
            <a:extLst>
              <a:ext uri="{FF2B5EF4-FFF2-40B4-BE49-F238E27FC236}">
                <a16:creationId xmlns:a16="http://schemas.microsoft.com/office/drawing/2014/main" id="{1602D0CD-98AC-4A86-9947-7BED0B981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0500" y="1060325"/>
            <a:ext cx="2733300" cy="4732987"/>
          </a:xfrm>
          <a:prstGeom prst="rect">
            <a:avLst/>
          </a:prstGeom>
        </p:spPr>
      </p:pic>
      <p:cxnSp>
        <p:nvCxnSpPr>
          <p:cNvPr id="23" name="Straight Connector 22">
            <a:extLst>
              <a:ext uri="{FF2B5EF4-FFF2-40B4-BE49-F238E27FC236}">
                <a16:creationId xmlns:a16="http://schemas.microsoft.com/office/drawing/2014/main" id="{00E7859C-56C8-49DC-ABF5-6C538427CDA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1347" y="1963779"/>
            <a:ext cx="0" cy="29260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B92BAE6-5F0F-4DAE-91ED-D2BCA6730270}"/>
              </a:ext>
            </a:extLst>
          </p:cNvPr>
          <p:cNvSpPr txBox="1"/>
          <p:nvPr/>
        </p:nvSpPr>
        <p:spPr>
          <a:xfrm>
            <a:off x="342900" y="640080"/>
            <a:ext cx="2389437" cy="3034857"/>
          </a:xfrm>
          <a:prstGeom prst="rect">
            <a:avLst/>
          </a:prstGeom>
        </p:spPr>
        <p:txBody>
          <a:bodyPr vert="horz" lIns="91440" tIns="45720" rIns="91440" bIns="45720" rtlCol="0" anchor="b">
            <a:normAutofit/>
          </a:bodyPr>
          <a:lstStyle/>
          <a:p>
            <a:pPr algn="r" defTabSz="914400">
              <a:lnSpc>
                <a:spcPct val="80000"/>
              </a:lnSpc>
              <a:spcBef>
                <a:spcPct val="0"/>
              </a:spcBef>
              <a:spcAft>
                <a:spcPts val="600"/>
              </a:spcAft>
            </a:pPr>
            <a:r>
              <a:rPr lang="en-US" sz="3800" cap="all" spc="200">
                <a:solidFill>
                  <a:srgbClr val="FFFFFF"/>
                </a:solidFill>
                <a:latin typeface="+mj-lt"/>
                <a:ea typeface="+mj-ea"/>
                <a:cs typeface="+mj-cs"/>
              </a:rPr>
              <a:t>Stephen Gammell</a:t>
            </a:r>
          </a:p>
        </p:txBody>
      </p:sp>
      <p:sp>
        <p:nvSpPr>
          <p:cNvPr id="7" name="TextBox 6">
            <a:extLst>
              <a:ext uri="{FF2B5EF4-FFF2-40B4-BE49-F238E27FC236}">
                <a16:creationId xmlns:a16="http://schemas.microsoft.com/office/drawing/2014/main" id="{33EA05C0-4EBC-487F-8FC5-29FCC61EC074}"/>
              </a:ext>
            </a:extLst>
          </p:cNvPr>
          <p:cNvSpPr txBox="1"/>
          <p:nvPr/>
        </p:nvSpPr>
        <p:spPr>
          <a:xfrm>
            <a:off x="342900" y="4038600"/>
            <a:ext cx="2359641" cy="2062103"/>
          </a:xfrm>
          <a:prstGeom prst="rect">
            <a:avLst/>
          </a:prstGeom>
          <a:noFill/>
        </p:spPr>
        <p:txBody>
          <a:bodyPr wrap="square" rtlCol="0">
            <a:spAutoFit/>
          </a:bodyPr>
          <a:lstStyle/>
          <a:p>
            <a:r>
              <a:rPr lang="en-US" sz="1600" dirty="0" err="1"/>
              <a:t>Gammell</a:t>
            </a:r>
            <a:r>
              <a:rPr lang="en-US" sz="1600" dirty="0"/>
              <a:t> is particularly well known for the </a:t>
            </a:r>
            <a:r>
              <a:rPr lang="en-US" sz="1600" dirty="0">
                <a:hlinkClick r:id="rId4" tooltip="Surrealism"/>
              </a:rPr>
              <a:t>surreal</a:t>
            </a:r>
            <a:r>
              <a:rPr lang="en-US" sz="1600" dirty="0"/>
              <a:t>, unsettling illustrations he provided for </a:t>
            </a:r>
            <a:r>
              <a:rPr lang="en-US" sz="1600" i="1" dirty="0">
                <a:hlinkClick r:id="rId5" tooltip="Scary Stories to Tell in the Dark"/>
              </a:rPr>
              <a:t>Scary Stories to Tell in the Dark</a:t>
            </a:r>
            <a:r>
              <a:rPr lang="en-US" sz="1600" dirty="0"/>
              <a:t>, a series of </a:t>
            </a:r>
            <a:r>
              <a:rPr lang="en-US" sz="1600" dirty="0">
                <a:hlinkClick r:id="rId6" tooltip="Horror and terror"/>
              </a:rPr>
              <a:t>horror</a:t>
            </a:r>
            <a:r>
              <a:rPr lang="en-US" sz="1600" dirty="0"/>
              <a:t> short stories by </a:t>
            </a:r>
            <a:r>
              <a:rPr lang="en-US" sz="1600" dirty="0">
                <a:hlinkClick r:id="rId7" tooltip="Alvin Schwartz (children's author)"/>
              </a:rPr>
              <a:t>Alvin Schwartz</a:t>
            </a:r>
            <a:r>
              <a:rPr lang="en-US" sz="1600" dirty="0"/>
              <a:t> that is still an </a:t>
            </a:r>
            <a:r>
              <a:rPr lang="en-US" sz="1600" dirty="0">
                <a:hlinkClick r:id="rId8" tooltip="Adolescent"/>
              </a:rPr>
              <a:t>adolescent</a:t>
            </a:r>
            <a:r>
              <a:rPr lang="en-US" sz="1600" dirty="0"/>
              <a:t> favorite.</a:t>
            </a:r>
          </a:p>
        </p:txBody>
      </p:sp>
    </p:spTree>
    <p:extLst>
      <p:ext uri="{BB962C8B-B14F-4D97-AF65-F5344CB8AC3E}">
        <p14:creationId xmlns:p14="http://schemas.microsoft.com/office/powerpoint/2010/main" val="2801624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AB9711F-9D4F-49B4-892B-FEF66AA2FA9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5">
            <a:extLst>
              <a:ext uri="{FF2B5EF4-FFF2-40B4-BE49-F238E27FC236}">
                <a16:creationId xmlns:a16="http://schemas.microsoft.com/office/drawing/2014/main" id="{3A32867E-64D3-4B51-85AC-D771EA43C32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AFD44988-8DFE-46FC-967A-F6DB265384B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41469D4B-DB9A-47FC-8294-01AD5FAC907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B6851B6-8AB0-48DA-9194-304282B0AEEF}"/>
              </a:ext>
            </a:extLst>
          </p:cNvPr>
          <p:cNvPicPr>
            <a:picLocks noChangeAspect="1"/>
          </p:cNvPicPr>
          <p:nvPr/>
        </p:nvPicPr>
        <p:blipFill rotWithShape="1">
          <a:blip r:embed="rId2">
            <a:extLst>
              <a:ext uri="{28A0092B-C50C-407E-A947-70E740481C1C}">
                <a14:useLocalDpi xmlns:a14="http://schemas.microsoft.com/office/drawing/2010/main" val="0"/>
              </a:ext>
            </a:extLst>
          </a:blip>
          <a:srcRect t="13943" r="1" b="35422"/>
          <a:stretch/>
        </p:blipFill>
        <p:spPr>
          <a:xfrm>
            <a:off x="20" y="10"/>
            <a:ext cx="5530321" cy="4571990"/>
          </a:xfrm>
          <a:prstGeom prst="rect">
            <a:avLst/>
          </a:prstGeom>
        </p:spPr>
      </p:pic>
      <p:pic>
        <p:nvPicPr>
          <p:cNvPr id="5" name="Picture 4">
            <a:extLst>
              <a:ext uri="{FF2B5EF4-FFF2-40B4-BE49-F238E27FC236}">
                <a16:creationId xmlns:a16="http://schemas.microsoft.com/office/drawing/2014/main" id="{E9DBDC76-CEFA-43DC-8296-9176F68FA937}"/>
              </a:ext>
            </a:extLst>
          </p:cNvPr>
          <p:cNvPicPr>
            <a:picLocks noChangeAspect="1"/>
          </p:cNvPicPr>
          <p:nvPr/>
        </p:nvPicPr>
        <p:blipFill rotWithShape="1">
          <a:blip r:embed="rId3">
            <a:extLst>
              <a:ext uri="{28A0092B-C50C-407E-A947-70E740481C1C}">
                <a14:useLocalDpi xmlns:a14="http://schemas.microsoft.com/office/drawing/2010/main" val="0"/>
              </a:ext>
            </a:extLst>
          </a:blip>
          <a:srcRect t="13287" b="7327"/>
          <a:stretch/>
        </p:blipFill>
        <p:spPr>
          <a:xfrm>
            <a:off x="5645293" y="10"/>
            <a:ext cx="3498707" cy="4571990"/>
          </a:xfrm>
          <a:prstGeom prst="rect">
            <a:avLst/>
          </a:prstGeom>
        </p:spPr>
      </p:pic>
      <p:sp>
        <p:nvSpPr>
          <p:cNvPr id="6" name="TextBox 5">
            <a:extLst>
              <a:ext uri="{FF2B5EF4-FFF2-40B4-BE49-F238E27FC236}">
                <a16:creationId xmlns:a16="http://schemas.microsoft.com/office/drawing/2014/main" id="{86D31AAE-1346-4687-8AEF-1FA89AE72B69}"/>
              </a:ext>
            </a:extLst>
          </p:cNvPr>
          <p:cNvSpPr txBox="1"/>
          <p:nvPr/>
        </p:nvSpPr>
        <p:spPr>
          <a:xfrm>
            <a:off x="342900" y="4960137"/>
            <a:ext cx="5829300" cy="1463040"/>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cap="all" spc="200" dirty="0">
                <a:solidFill>
                  <a:schemeClr val="tx1">
                    <a:lumMod val="95000"/>
                    <a:lumOff val="5000"/>
                  </a:schemeClr>
                </a:solidFill>
                <a:latin typeface="+mj-lt"/>
                <a:ea typeface="+mj-ea"/>
                <a:cs typeface="+mj-cs"/>
              </a:rPr>
              <a:t>John </a:t>
            </a:r>
            <a:r>
              <a:rPr lang="en-US" sz="5000" cap="all" spc="200" dirty="0" err="1">
                <a:solidFill>
                  <a:schemeClr val="tx1">
                    <a:lumMod val="95000"/>
                    <a:lumOff val="5000"/>
                  </a:schemeClr>
                </a:solidFill>
                <a:latin typeface="+mj-lt"/>
                <a:ea typeface="+mj-ea"/>
                <a:cs typeface="+mj-cs"/>
              </a:rPr>
              <a:t>Kenn</a:t>
            </a:r>
            <a:r>
              <a:rPr lang="en-US" sz="5000" cap="all" spc="200" dirty="0">
                <a:solidFill>
                  <a:schemeClr val="tx1">
                    <a:lumMod val="95000"/>
                    <a:lumOff val="5000"/>
                  </a:schemeClr>
                </a:solidFill>
                <a:latin typeface="+mj-lt"/>
                <a:ea typeface="+mj-ea"/>
                <a:cs typeface="+mj-cs"/>
              </a:rPr>
              <a:t> </a:t>
            </a:r>
            <a:r>
              <a:rPr lang="en-US" sz="5000" cap="all" spc="200" dirty="0" err="1">
                <a:solidFill>
                  <a:schemeClr val="tx1">
                    <a:lumMod val="95000"/>
                    <a:lumOff val="5000"/>
                  </a:schemeClr>
                </a:solidFill>
                <a:latin typeface="+mj-lt"/>
                <a:ea typeface="+mj-ea"/>
                <a:cs typeface="+mj-cs"/>
              </a:rPr>
              <a:t>mortensen</a:t>
            </a:r>
            <a:endParaRPr lang="en-US" sz="5000" cap="all" spc="200" dirty="0">
              <a:solidFill>
                <a:schemeClr val="tx1">
                  <a:lumMod val="95000"/>
                  <a:lumOff val="5000"/>
                </a:schemeClr>
              </a:solidFill>
              <a:latin typeface="+mj-lt"/>
              <a:ea typeface="+mj-ea"/>
              <a:cs typeface="+mj-cs"/>
            </a:endParaRPr>
          </a:p>
          <a:p>
            <a:pPr algn="r" defTabSz="914400">
              <a:lnSpc>
                <a:spcPct val="80000"/>
              </a:lnSpc>
              <a:spcBef>
                <a:spcPct val="0"/>
              </a:spcBef>
              <a:spcAft>
                <a:spcPts val="600"/>
              </a:spcAft>
            </a:pPr>
            <a:r>
              <a:rPr lang="en-US" sz="5000" cap="all" spc="200" dirty="0">
                <a:solidFill>
                  <a:schemeClr val="tx1">
                    <a:lumMod val="95000"/>
                    <a:lumOff val="5000"/>
                  </a:schemeClr>
                </a:solidFill>
                <a:latin typeface="+mj-lt"/>
                <a:ea typeface="+mj-ea"/>
                <a:cs typeface="+mj-cs"/>
              </a:rPr>
              <a:t>@</a:t>
            </a:r>
            <a:r>
              <a:rPr lang="en-US" sz="5000" cap="all" spc="200" dirty="0" err="1">
                <a:solidFill>
                  <a:schemeClr val="tx1">
                    <a:lumMod val="95000"/>
                    <a:lumOff val="5000"/>
                  </a:schemeClr>
                </a:solidFill>
                <a:latin typeface="+mj-lt"/>
                <a:ea typeface="+mj-ea"/>
                <a:cs typeface="+mj-cs"/>
              </a:rPr>
              <a:t>johnkennmortensen</a:t>
            </a:r>
            <a:endParaRPr lang="en-US" sz="5000" cap="all" spc="200" dirty="0">
              <a:solidFill>
                <a:schemeClr val="tx1">
                  <a:lumMod val="95000"/>
                  <a:lumOff val="5000"/>
                </a:schemeClr>
              </a:solidFill>
              <a:latin typeface="+mj-lt"/>
              <a:ea typeface="+mj-ea"/>
              <a:cs typeface="+mj-cs"/>
            </a:endParaRPr>
          </a:p>
        </p:txBody>
      </p:sp>
      <p:sp>
        <p:nvSpPr>
          <p:cNvPr id="7" name="TextBox 6">
            <a:extLst>
              <a:ext uri="{FF2B5EF4-FFF2-40B4-BE49-F238E27FC236}">
                <a16:creationId xmlns:a16="http://schemas.microsoft.com/office/drawing/2014/main" id="{61A0E799-034E-4F86-8C68-1A3DE5363CD3}"/>
              </a:ext>
            </a:extLst>
          </p:cNvPr>
          <p:cNvSpPr txBox="1"/>
          <p:nvPr/>
        </p:nvSpPr>
        <p:spPr>
          <a:xfrm>
            <a:off x="6629400" y="4960137"/>
            <a:ext cx="2362190" cy="1477328"/>
          </a:xfrm>
          <a:prstGeom prst="rect">
            <a:avLst/>
          </a:prstGeom>
          <a:noFill/>
        </p:spPr>
        <p:txBody>
          <a:bodyPr wrap="square" rtlCol="0">
            <a:spAutoFit/>
          </a:bodyPr>
          <a:lstStyle/>
          <a:p>
            <a:pPr algn="ctr"/>
            <a:r>
              <a:rPr lang="en-US" dirty="0"/>
              <a:t>John </a:t>
            </a:r>
            <a:r>
              <a:rPr lang="en-US" dirty="0" err="1"/>
              <a:t>Kenn</a:t>
            </a:r>
            <a:r>
              <a:rPr lang="en-US" dirty="0"/>
              <a:t> is a Danish artist who draws his spooky pen and ink drawings on Post-It notes</a:t>
            </a:r>
          </a:p>
        </p:txBody>
      </p:sp>
    </p:spTree>
    <p:extLst>
      <p:ext uri="{BB962C8B-B14F-4D97-AF65-F5344CB8AC3E}">
        <p14:creationId xmlns:p14="http://schemas.microsoft.com/office/powerpoint/2010/main" val="3004468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15" r="19945" b="-4"/>
          <a:stretch/>
        </p:blipFill>
        <p:spPr bwMode="auto">
          <a:xfrm>
            <a:off x="2321504" y="10"/>
            <a:ext cx="2249305" cy="331574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8" name="Straight Connector 77">
            <a:extLst>
              <a:ext uri="{FF2B5EF4-FFF2-40B4-BE49-F238E27FC236}">
                <a16:creationId xmlns:a16="http://schemas.microsoft.com/office/drawing/2014/main" id="{920FB216-68C6-4BA4-BE3A-D150792A21A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973783"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E3B5E3B-84D8-42B2-8536-FA4D4B760E40}"/>
              </a:ext>
            </a:extLst>
          </p:cNvPr>
          <p:cNvPicPr>
            <a:picLocks noChangeAspect="1"/>
          </p:cNvPicPr>
          <p:nvPr/>
        </p:nvPicPr>
        <p:blipFill rotWithShape="1">
          <a:blip r:embed="rId3">
            <a:extLst>
              <a:ext uri="{28A0092B-C50C-407E-A947-70E740481C1C}">
                <a14:useLocalDpi xmlns:a14="http://schemas.microsoft.com/office/drawing/2010/main" val="0"/>
              </a:ext>
            </a:extLst>
          </a:blip>
          <a:srcRect t="15070" b="10205"/>
          <a:stretch/>
        </p:blipFill>
        <p:spPr>
          <a:xfrm>
            <a:off x="20" y="3476625"/>
            <a:ext cx="4570789" cy="3381375"/>
          </a:xfrm>
          <a:prstGeom prst="rect">
            <a:avLst/>
          </a:prstGeom>
        </p:spPr>
      </p:pic>
      <p:pic>
        <p:nvPicPr>
          <p:cNvPr id="1030" name="Picture 6" descr="http://2.bp.blogspot.com/-pEjuUU5YVzM/U81kPWpICGI/AAAAAAAAED8/6WVyEnu428g/s1600/hendry.jpg"/>
          <p:cNvPicPr>
            <a:picLocks noChangeAspect="1" noChangeArrowheads="1"/>
          </p:cNvPicPr>
          <p:nvPr/>
        </p:nvPicPr>
        <p:blipFill rotWithShape="1">
          <a:blip r:embed="rId4">
            <a:extLst>
              <a:ext uri="{28A0092B-C50C-407E-A947-70E740481C1C}">
                <a14:useLocalDpi xmlns:a14="http://schemas.microsoft.com/office/drawing/2010/main" val="0"/>
              </a:ext>
            </a:extLst>
          </a:blip>
          <a:srcRect l="32242" r="1380" b="-4"/>
          <a:stretch/>
        </p:blipFill>
        <p:spPr bwMode="auto">
          <a:xfrm>
            <a:off x="20" y="10"/>
            <a:ext cx="2200834" cy="331574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1D9EF873-0C34-4977-87E9-3B4476C14AE6}"/>
              </a:ext>
            </a:extLst>
          </p:cNvPr>
          <p:cNvSpPr>
            <a:spLocks noGrp="1"/>
          </p:cNvSpPr>
          <p:nvPr>
            <p:ph type="title"/>
          </p:nvPr>
        </p:nvSpPr>
        <p:spPr>
          <a:xfrm>
            <a:off x="5119254" y="585216"/>
            <a:ext cx="3650096" cy="1499616"/>
          </a:xfrm>
        </p:spPr>
        <p:txBody>
          <a:bodyPr vert="horz" lIns="91440" tIns="45720" rIns="91440" bIns="45720" rtlCol="0" anchor="ctr">
            <a:normAutofit/>
          </a:bodyPr>
          <a:lstStyle/>
          <a:p>
            <a:r>
              <a:rPr lang="en-US" sz="5000" dirty="0"/>
              <a:t>CJ Hendry</a:t>
            </a:r>
            <a:br>
              <a:rPr lang="en-US" sz="5000" dirty="0"/>
            </a:br>
            <a:r>
              <a:rPr lang="en-US" sz="5000" dirty="0"/>
              <a:t>@</a:t>
            </a:r>
            <a:r>
              <a:rPr lang="en-US" sz="5000" dirty="0" err="1"/>
              <a:t>cj_hendry</a:t>
            </a:r>
            <a:endParaRPr lang="en-US" sz="5000" dirty="0"/>
          </a:p>
        </p:txBody>
      </p:sp>
      <p:sp>
        <p:nvSpPr>
          <p:cNvPr id="1035" name="Content Placeholder 1034">
            <a:extLst>
              <a:ext uri="{FF2B5EF4-FFF2-40B4-BE49-F238E27FC236}">
                <a16:creationId xmlns:a16="http://schemas.microsoft.com/office/drawing/2014/main" id="{E2492E88-8692-4433-85CB-E65398990521}"/>
              </a:ext>
            </a:extLst>
          </p:cNvPr>
          <p:cNvSpPr>
            <a:spLocks noGrp="1"/>
          </p:cNvSpPr>
          <p:nvPr>
            <p:ph idx="1"/>
          </p:nvPr>
        </p:nvSpPr>
        <p:spPr>
          <a:xfrm>
            <a:off x="5119254" y="2286000"/>
            <a:ext cx="3650096" cy="4023360"/>
          </a:xfrm>
        </p:spPr>
        <p:txBody>
          <a:bodyPr vert="horz" lIns="45720" tIns="45720" rIns="45720" bIns="45720" rtlCol="0">
            <a:normAutofit lnSpcReduction="10000"/>
          </a:bodyPr>
          <a:lstStyle/>
          <a:p>
            <a:r>
              <a:rPr lang="en-US" dirty="0"/>
              <a:t>CJ Hendry is from </a:t>
            </a:r>
            <a:r>
              <a:rPr lang="en-US" dirty="0" err="1"/>
              <a:t>Austraila</a:t>
            </a:r>
            <a:r>
              <a:rPr lang="en-US" dirty="0"/>
              <a:t>. She has no formal art training and considers herself "not very creative.“ Her works are primarily hyper-realistic, large scale ink drawings of luxury objects that sometimes take 200 hours to complete. Working with ink on paper her pieces are achieved through layers of what she refers to as </a:t>
            </a:r>
            <a:r>
              <a:rPr lang="en-US" dirty="0">
                <a:hlinkClick r:id="rId5" tooltip="Doodle"/>
              </a:rPr>
              <a:t>scribbles</a:t>
            </a:r>
            <a:r>
              <a:rPr lang="en-US" dirty="0"/>
              <a:t>. She uses photographs with edited saturated lighting, a ruler and a pen as a guide for their placement.</a:t>
            </a:r>
            <a:endParaRPr lang="en-US" sz="1700" dirty="0"/>
          </a:p>
        </p:txBody>
      </p:sp>
    </p:spTree>
    <p:extLst>
      <p:ext uri="{BB962C8B-B14F-4D97-AF65-F5344CB8AC3E}">
        <p14:creationId xmlns:p14="http://schemas.microsoft.com/office/powerpoint/2010/main" val="32032405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354</TotalTime>
  <Words>160</Words>
  <Application>Microsoft Office PowerPoint</Application>
  <PresentationFormat>On-screen Show (4:3)</PresentationFormat>
  <Paragraphs>27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Lavanderia Sturdy</vt:lpstr>
      <vt:lpstr>Tw Cen MT</vt:lpstr>
      <vt:lpstr>Tw Cen MT Condensed</vt:lpstr>
      <vt:lpstr>Wingdings 3</vt:lpstr>
      <vt:lpstr>Integral</vt:lpstr>
      <vt:lpstr>VALUE AND TEXTURE WITH INK</vt:lpstr>
      <vt:lpstr>PowerPoint Presentation</vt:lpstr>
      <vt:lpstr>PowerPoint Presentation</vt:lpstr>
      <vt:lpstr>What is Illustration?</vt:lpstr>
      <vt:lpstr>PowerPoint Presentation</vt:lpstr>
      <vt:lpstr>PowerPoint Presentation</vt:lpstr>
      <vt:lpstr>PowerPoint Presentation</vt:lpstr>
      <vt:lpstr>PowerPoint Presentation</vt:lpstr>
      <vt:lpstr>CJ Hendry @cj_hendry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AND TEXTURE WITH INK</dc:title>
  <dc:creator>m</dc:creator>
  <cp:lastModifiedBy>Chelsea Ermer</cp:lastModifiedBy>
  <cp:revision>20</cp:revision>
  <dcterms:created xsi:type="dcterms:W3CDTF">2014-11-17T18:16:16Z</dcterms:created>
  <dcterms:modified xsi:type="dcterms:W3CDTF">2018-04-02T06:13:51Z</dcterms:modified>
</cp:coreProperties>
</file>