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lex.com/ArtLex/d/drawing.html" TargetMode="External"/><Relationship Id="rId3" Type="http://schemas.openxmlformats.org/officeDocument/2006/relationships/hyperlink" Target="http://www.artlex.com/ArtLex/E.html#anchor201592211" TargetMode="External"/><Relationship Id="rId7" Type="http://schemas.openxmlformats.org/officeDocument/2006/relationships/hyperlink" Target="http://www.artlex.com/ArtLex/Reh.html#anchor1012159" TargetMode="External"/><Relationship Id="rId2" Type="http://schemas.openxmlformats.org/officeDocument/2006/relationships/hyperlink" Target="http://www.artlex.com/ArtLex/Q.html#anchor601215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rtlex.com/ArtLex/c/color.html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www.artlex.com/ArtLex/Sg.html#anchor1012458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www.artlex.com/ArtLex/kl/light.html" TargetMode="External"/><Relationship Id="rId9" Type="http://schemas.openxmlformats.org/officeDocument/2006/relationships/hyperlink" Target="http://www.artlex.com/ArtLex/r/realism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Value terms and techniques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026" name="Picture 2" descr="enlarged vegetables in tonal values in charcoal-we could do the veggies and fruits native to Taiwan in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49" y="49760"/>
            <a:ext cx="3156755" cy="445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reate a Composition using cuts and slices of the four (4) basic shapes.  Use overlapping of forms to create depth in your draw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07" y="102901"/>
            <a:ext cx="6448023" cy="4406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476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2111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5300" b="1" u="sng" dirty="0"/>
              <a:t>Light Source</a:t>
            </a:r>
            <a:r>
              <a:rPr lang="en-US" dirty="0"/>
              <a:t>:  </a:t>
            </a:r>
            <a:r>
              <a:rPr lang="en-US" sz="4400" dirty="0"/>
              <a:t>The direction from which a dominant light originates. The placement of this light source affects every aspect of a drawing.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-cache-ak0.pinimg.com/236x/84/d6/0b/84d60bdda9b6d2e2194a3a59b2a5c8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75" y="279742"/>
            <a:ext cx="3712450" cy="50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hesecretstodrawing.com/wp-content/uploads/2014/03/IllusionofLightinDra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99438"/>
            <a:ext cx="6052042" cy="43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8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771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5300" b="1" u="sng" dirty="0" smtClean="0"/>
              <a:t>Modeling</a:t>
            </a:r>
            <a:r>
              <a:rPr lang="en-US" sz="3600" b="1" dirty="0" smtClean="0"/>
              <a:t>: </a:t>
            </a:r>
            <a:r>
              <a:rPr lang="en-US" sz="3600" dirty="0" smtClean="0"/>
              <a:t>The </a:t>
            </a:r>
            <a:r>
              <a:rPr lang="en-US" sz="3600" dirty="0"/>
              <a:t>three-dimensional </a:t>
            </a:r>
            <a:r>
              <a:rPr lang="en-US" sz="3600" u="sng" dirty="0">
                <a:hlinkClick r:id="rId2"/>
              </a:rPr>
              <a:t>quality</a:t>
            </a:r>
            <a:r>
              <a:rPr lang="en-US" sz="3600" dirty="0"/>
              <a:t> of such a form is </a:t>
            </a:r>
            <a:r>
              <a:rPr lang="en-US" sz="3600" u="sng" dirty="0">
                <a:hlinkClick r:id="rId3"/>
              </a:rPr>
              <a:t>emphasized</a:t>
            </a:r>
            <a:r>
              <a:rPr lang="en-US" sz="3600" dirty="0"/>
              <a:t> by means of </a:t>
            </a:r>
            <a:r>
              <a:rPr lang="en-US" sz="3600" u="sng" dirty="0">
                <a:hlinkClick r:id="rId4"/>
              </a:rPr>
              <a:t>light</a:t>
            </a:r>
            <a:r>
              <a:rPr lang="en-US" sz="3600" dirty="0"/>
              <a:t>, </a:t>
            </a:r>
            <a:r>
              <a:rPr lang="en-US" sz="3600" u="sng" dirty="0">
                <a:hlinkClick r:id="rId5"/>
              </a:rPr>
              <a:t>shadow</a:t>
            </a:r>
            <a:r>
              <a:rPr lang="en-US" sz="3600" dirty="0"/>
              <a:t>, and</a:t>
            </a:r>
            <a:r>
              <a:rPr lang="en-US" sz="3600" i="1" dirty="0"/>
              <a:t> </a:t>
            </a:r>
            <a:r>
              <a:rPr lang="en-US" sz="3600" u="sng" dirty="0">
                <a:hlinkClick r:id="rId6"/>
              </a:rPr>
              <a:t>color</a:t>
            </a:r>
            <a:r>
              <a:rPr lang="en-US" sz="3600" dirty="0"/>
              <a:t>. </a:t>
            </a:r>
            <a:r>
              <a:rPr lang="en-US" sz="3600" u="sng" dirty="0">
                <a:hlinkClick r:id="rId7"/>
              </a:rPr>
              <a:t>Reproducing</a:t>
            </a:r>
            <a:r>
              <a:rPr lang="en-US" sz="3600" dirty="0"/>
              <a:t> the effect of light, shadow, and color in a </a:t>
            </a:r>
            <a:r>
              <a:rPr lang="en-US" sz="3600" u="sng" dirty="0">
                <a:hlinkClick r:id="rId8"/>
              </a:rPr>
              <a:t>drawing</a:t>
            </a:r>
            <a:r>
              <a:rPr lang="en-US" sz="3600" dirty="0"/>
              <a:t> of such a form makes it seem more </a:t>
            </a:r>
            <a:r>
              <a:rPr lang="en-US" sz="3600" u="sng" dirty="0">
                <a:hlinkClick r:id="rId9"/>
              </a:rPr>
              <a:t>realistic</a:t>
            </a:r>
            <a:r>
              <a:rPr lang="en-US" sz="36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i.kinja-img.com/gawker-media/image/upload/s--K4Bka_6_--/18es0bsp66ydijp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70" y="77274"/>
            <a:ext cx="4050406" cy="44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manda-severn.hubpages.com/hub/Equestrian-Paintings-and-Drawings-Horse-Racing-and-The-Horse-in-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95" y="77274"/>
            <a:ext cx="3730670" cy="44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3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2112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6000" b="1" u="sng" dirty="0"/>
              <a:t>Reflected Light</a:t>
            </a:r>
            <a:r>
              <a:rPr lang="en-US" dirty="0"/>
              <a:t>: </a:t>
            </a:r>
            <a:r>
              <a:rPr lang="en-US" sz="4400" dirty="0"/>
              <a:t>refers to the “bounce” of light from the surface back ONTO an object. This is shaded LIGHTER than the area around it.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rawing an object in direct light: learning highlight, halftone, core shadow, reflected light, and cast shadow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3" y="0"/>
            <a:ext cx="6296741" cy="45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8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61" y="270457"/>
            <a:ext cx="9182637" cy="4404574"/>
          </a:xfrm>
        </p:spPr>
        <p:txBody>
          <a:bodyPr>
            <a:normAutofit lnSpcReduction="10000"/>
          </a:bodyPr>
          <a:lstStyle/>
          <a:p>
            <a:r>
              <a:rPr lang="en-US" sz="9500" b="1" dirty="0">
                <a:solidFill>
                  <a:schemeClr val="bg1"/>
                </a:solidFill>
              </a:rPr>
              <a:t>DESIGN AND COMPOSITION CONCEPTS</a:t>
            </a:r>
            <a:r>
              <a:rPr lang="en-US" sz="9500" dirty="0">
                <a:solidFill>
                  <a:schemeClr val="bg1"/>
                </a:solidFill>
              </a:rPr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6853"/>
            <a:ext cx="8229600" cy="2144331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Contrast</a:t>
            </a:r>
            <a:r>
              <a:rPr lang="en-US" sz="2200" b="1" dirty="0"/>
              <a:t>:</a:t>
            </a:r>
            <a:r>
              <a:rPr lang="en-US" sz="2200" dirty="0"/>
              <a:t> </a:t>
            </a:r>
            <a:r>
              <a:rPr lang="en-US" sz="2700" dirty="0"/>
              <a:t>“Opposites side by side.” Contrast can be used to make your drawings more </a:t>
            </a:r>
            <a:r>
              <a:rPr lang="en-US" sz="2700" b="1" dirty="0"/>
              <a:t>three-dimensional</a:t>
            </a:r>
            <a:r>
              <a:rPr lang="en-US" sz="2700" dirty="0"/>
              <a:t> by accentuating the light and shadows. By using extremes in values (more light and dark values than middle values) you create a </a:t>
            </a:r>
            <a:r>
              <a:rPr lang="en-US" sz="2700" b="1" i="1" dirty="0"/>
              <a:t>high</a:t>
            </a:r>
            <a:r>
              <a:rPr lang="en-US" sz="2700" b="1" dirty="0"/>
              <a:t>-</a:t>
            </a:r>
            <a:r>
              <a:rPr lang="en-US" sz="2700" b="1" i="1" dirty="0"/>
              <a:t>contrast</a:t>
            </a:r>
            <a:r>
              <a:rPr lang="en-US" sz="2700" i="1" dirty="0"/>
              <a:t> </a:t>
            </a:r>
            <a:r>
              <a:rPr lang="en-US" sz="2700" dirty="0"/>
              <a:t>drawing. For a really powerful, strong, and dynamic drawing, you can draw very dark shading right next to the light areas.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rawing- this piece is amazing its so realistic i didnt realise it was a drawing! i really like it because it doesnt look like someone has drawn it and you can see all the feautures and textures used really clearl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3" y="-3412"/>
            <a:ext cx="3427747" cy="45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ketchbook Sharpie portraits  Something I want to learn to do with different pictures of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3" y="0"/>
            <a:ext cx="3465982" cy="45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3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u="sng" dirty="0"/>
              <a:t>Balance</a:t>
            </a:r>
            <a:r>
              <a:rPr lang="en-US" b="1" dirty="0"/>
              <a:t>:</a:t>
            </a:r>
            <a:r>
              <a:rPr lang="en-US" dirty="0"/>
              <a:t> A stable arrangement of subjects within a composition that create visual harmony.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599" y="4816700"/>
            <a:ext cx="3444025" cy="20413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1. Asymmetrical </a:t>
            </a:r>
            <a:r>
              <a:rPr lang="en-US" sz="2400" dirty="0"/>
              <a:t>(Informal)</a:t>
            </a:r>
          </a:p>
          <a:p>
            <a:pPr lvl="0"/>
            <a:r>
              <a:rPr lang="en-US" sz="2400" dirty="0" smtClean="0"/>
              <a:t>2. Symmetrical </a:t>
            </a:r>
            <a:r>
              <a:rPr lang="en-US" sz="2400" dirty="0"/>
              <a:t>(Formal)</a:t>
            </a:r>
          </a:p>
          <a:p>
            <a:pPr lvl="0"/>
            <a:r>
              <a:rPr lang="en-US" sz="2400" dirty="0" smtClean="0"/>
              <a:t>3. Radial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4338" name="Picture 2" descr="lilacsinthedooryard:  Toshi Yoshida (1911 - 1995) Cherry Blossoms, 1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928889"/>
            <a:ext cx="4261252" cy="28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uper detailed illustrations - has weaving motifs within broken up shapes that make up overall image of animal. Analogous colour scheme. Symmetrical/balanced layout. Bold outlines really frames and finishes off the work, even though it's just the head detached from the body. // Landyachtz // Longboard Graphics by Andreas Preis, via Beh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26" y="329752"/>
            <a:ext cx="3367890" cy="40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Open your mind - by Mr.Sith Radial balance. I like the idea of this image. Each line has a distinct purpose as well as each figure brings in a new ide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05" y="381381"/>
            <a:ext cx="3217044" cy="38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1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564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6700" b="1" u="sng" dirty="0"/>
              <a:t>Repetition</a:t>
            </a:r>
            <a:r>
              <a:rPr lang="en-US" b="1" dirty="0"/>
              <a:t>:</a:t>
            </a:r>
            <a:r>
              <a:rPr lang="en-US" dirty="0"/>
              <a:t> refers to one object, shape, or VALUE repeated within the composition.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&quot;Cornucopia,&quot; by Spanish Artist Paco Vila Guillen.  &quot;I create unique work usually composed by intricate, compulsive and repetitive patterns. &quot;blk and wht can be beauti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4873" y="-1256671"/>
            <a:ext cx="4667793" cy="71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7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4" y="5217716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7300" b="1" u="sng" dirty="0"/>
              <a:t>Unity</a:t>
            </a:r>
            <a:r>
              <a:rPr lang="en-US" dirty="0"/>
              <a:t>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parts of the whole go together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&quot;Three Worlds&quot; by M.C. Escher, 1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4" y="495971"/>
            <a:ext cx="3902882" cy="57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eltic Butterfly Mandala. Symbolizes unity and harmony, along with femininity and transformation. Absolutely gorgeo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144078"/>
            <a:ext cx="4805652" cy="55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4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9232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6000" b="1" u="sng" dirty="0"/>
              <a:t>Space</a:t>
            </a:r>
            <a:r>
              <a:rPr lang="en-US" sz="3600" dirty="0"/>
              <a:t>: Refers to the illusion of depth created within a drawing, as well as the arrangement of objects (positive shapes) within a composition to create a balance of negative and positive space.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There are six easy ways to make our three-dimensional drawings and give the illusion of depth and space; through these six tips we could see through the history of art and discover how artists have developed increasingly more sophisticated systems to deceive the viewer’s eyes and show non-existent spac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81" y="-363940"/>
            <a:ext cx="6567197" cy="49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u="sng" dirty="0"/>
              <a:t>Value</a:t>
            </a:r>
            <a:r>
              <a:rPr lang="en-US" dirty="0"/>
              <a:t>: The range of light and dark within a drawing.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flective Study, graphite pencil drawing - Conway High School Art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86" y="141667"/>
            <a:ext cx="3921360" cy="510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Building value in a drawing  {Step 4: Establishing the Light Tones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3" y="141667"/>
            <a:ext cx="6386893" cy="459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78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u="sng" dirty="0"/>
              <a:t>Highlight</a:t>
            </a:r>
            <a:r>
              <a:rPr lang="en-US" b="1" dirty="0"/>
              <a:t>:</a:t>
            </a:r>
            <a:r>
              <a:rPr lang="en-US" dirty="0"/>
              <a:t> The lightest value in a drawing. Is closest to the light source. Is often white.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HARACTER DESIGN REFERENCES• Find more at https://www.facebook.com/CharacterDesignRefer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7569" y="-2002666"/>
            <a:ext cx="4419600" cy="857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37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Back shading</a:t>
            </a:r>
            <a:r>
              <a:rPr lang="en-US" dirty="0" smtClean="0"/>
              <a:t>: </a:t>
            </a:r>
            <a:r>
              <a:rPr lang="en-US" sz="4400" dirty="0"/>
              <a:t>shading the negative space behind an object darker in order to create contrast and to make the object appear to come forward.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3.bp.blogspot.com/_1ZBUiPN-ZVY/TKQNQ9x90MI/AAAAAAAAAO0/p01uSRN-0_k/s1600/chiaroscuro-valuesca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14" y="63803"/>
            <a:ext cx="6749603" cy="46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9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5269233"/>
            <a:ext cx="7997780" cy="146304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Cast Shadow</a:t>
            </a:r>
            <a:r>
              <a:rPr lang="en-US" dirty="0"/>
              <a:t>:  The dark area on an adjacent surface where the light is blocked by the solid </a:t>
            </a:r>
            <a:r>
              <a:rPr lang="en-US" dirty="0" smtClean="0"/>
              <a:t>object.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didierkebreau.files.wordpress.com/2010/04/exercise-egg-exampl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47" y="-1047817"/>
            <a:ext cx="7921907" cy="5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1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200" y="5063171"/>
            <a:ext cx="6217233" cy="1463040"/>
          </a:xfrm>
        </p:spPr>
        <p:txBody>
          <a:bodyPr>
            <a:normAutofit fontScale="90000"/>
          </a:bodyPr>
          <a:lstStyle/>
          <a:p>
            <a:r>
              <a:rPr lang="en-US" sz="8000" b="1" u="sng" dirty="0"/>
              <a:t>Form</a:t>
            </a:r>
            <a:r>
              <a:rPr lang="en-US" sz="8000" b="1" dirty="0"/>
              <a:t>: 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3600" dirty="0" smtClean="0"/>
              <a:t>The </a:t>
            </a:r>
            <a:r>
              <a:rPr lang="en-US" sz="3600" dirty="0"/>
              <a:t>3-dimensional quality of an object.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myparts.zischina.com/files/2012/08/draw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6" y="11591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alistic self-portraits 3D drawings by Veri Apriyat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85" y="218941"/>
            <a:ext cx="5265263" cy="620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0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322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6700" b="1" u="sng" dirty="0"/>
              <a:t>Graded</a:t>
            </a:r>
            <a:r>
              <a:rPr lang="en-US" sz="6700" u="sng" dirty="0"/>
              <a:t>: </a:t>
            </a:r>
            <a:r>
              <a:rPr lang="en-US" dirty="0"/>
              <a:t>a method of shading that emphasizes edges and sharp transitions between value changes.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1.bp.blogspot.com/_CKHEK3fLVDo/TE9PC-RYOFI/AAAAAAAABVk/5FDlWfM9pI0/s1600/cups-in-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862884"/>
            <a:ext cx="11745536" cy="29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3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u="sng" dirty="0"/>
              <a:t>Tonal</a:t>
            </a:r>
            <a:r>
              <a:rPr lang="en-US" sz="7300" dirty="0"/>
              <a:t>: </a:t>
            </a:r>
            <a:r>
              <a:rPr lang="en-US" dirty="0"/>
              <a:t>method of shading that uses smooth transitions, normally used to create a rounded form.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www.wetcanvas.com/Community/images/30-Jun-2009/125661-valuescaleSphereCo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8" y="163870"/>
            <a:ext cx="6658378" cy="42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9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u="sng" dirty="0"/>
              <a:t>Half-Tone</a:t>
            </a:r>
            <a:r>
              <a:rPr lang="en-US" dirty="0"/>
              <a:t>: A tonal value midway between highlight and dark shading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he such simplicity in design.. Strong shapes, of cour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7" y="772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rintexmag.com/images/uploads/gallery/sing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" y="180304"/>
            <a:ext cx="4457320" cy="42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74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</TotalTime>
  <Words>389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 Cen MT</vt:lpstr>
      <vt:lpstr>Tw Cen MT Condensed</vt:lpstr>
      <vt:lpstr>Wingdings 3</vt:lpstr>
      <vt:lpstr>Integral</vt:lpstr>
      <vt:lpstr>Value terms and techniques</vt:lpstr>
      <vt:lpstr>Value: The range of light and dark within a drawing.</vt:lpstr>
      <vt:lpstr>Highlight: The lightest value in a drawing. Is closest to the light source. Is often white.</vt:lpstr>
      <vt:lpstr>Back shading: shading the negative space behind an object darker in order to create contrast and to make the object appear to come forward. </vt:lpstr>
      <vt:lpstr>Cast Shadow:  The dark area on an adjacent surface where the light is blocked by the solid object. </vt:lpstr>
      <vt:lpstr>Form:  The 3-dimensional quality of an object. </vt:lpstr>
      <vt:lpstr>Graded: a method of shading that emphasizes edges and sharp transitions between value changes. </vt:lpstr>
      <vt:lpstr>Tonal: method of shading that uses smooth transitions, normally used to create a rounded form.</vt:lpstr>
      <vt:lpstr>Half-Tone: A tonal value midway between highlight and dark shading</vt:lpstr>
      <vt:lpstr>Light Source:  The direction from which a dominant light originates. The placement of this light source affects every aspect of a drawing. </vt:lpstr>
      <vt:lpstr>Modeling: The three-dimensional quality of such a form is emphasized by means of light, shadow, and color. Reproducing the effect of light, shadow, and color in a drawing of such a form makes it seem more realistic. </vt:lpstr>
      <vt:lpstr>Reflected Light: refers to the “bounce” of light from the surface back ONTO an object. This is shaded LIGHTER than the area around it.  </vt:lpstr>
      <vt:lpstr>PowerPoint Presentation</vt:lpstr>
      <vt:lpstr>Contrast: “Opposites side by side.” Contrast can be used to make your drawings more three-dimensional by accentuating the light and shadows. By using extremes in values (more light and dark values than middle values) you create a high-contrast drawing. For a really powerful, strong, and dynamic drawing, you can draw very dark shading right next to the light areas. </vt:lpstr>
      <vt:lpstr>Balance: A stable arrangement of subjects within a composition that create visual harmony.</vt:lpstr>
      <vt:lpstr>Repetition: refers to one object, shape, or VALUE repeated within the composition. </vt:lpstr>
      <vt:lpstr>Unity:   All parts of the whole go together </vt:lpstr>
      <vt:lpstr>Space: Refers to the illusion of depth created within a drawing, as well as the arrangement of objects (positive shapes) within a composition to create a balance of negative and positive space.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terms and techniques</dc:title>
  <dc:creator>Chelsea Ermer</dc:creator>
  <cp:lastModifiedBy>Ermer, Chelsea -  FRH</cp:lastModifiedBy>
  <cp:revision>12</cp:revision>
  <dcterms:created xsi:type="dcterms:W3CDTF">2014-09-30T02:38:15Z</dcterms:created>
  <dcterms:modified xsi:type="dcterms:W3CDTF">2015-09-28T15:32:51Z</dcterms:modified>
</cp:coreProperties>
</file>